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Helvetica World Bold" charset="1" panose="020B0800040000020004"/>
      <p:regular r:id="rId26"/>
    </p:embeddedFont>
    <p:embeddedFont>
      <p:font typeface="Helvetica World" charset="1" panose="020B0500040000020004"/>
      <p:regular r:id="rId27"/>
    </p:embeddedFont>
    <p:embeddedFont>
      <p:font typeface="Gotham Bold" charset="1" panose="00000000000000000000"/>
      <p:regular r:id="rId28"/>
    </p:embeddedFont>
    <p:embeddedFont>
      <p:font typeface="Gotham" charset="1" panose="00000000000000000000"/>
      <p:regular r:id="rId29"/>
    </p:embeddedFont>
    <p:embeddedFont>
      <p:font typeface="Montaser Arabic" charset="1" panose="00000500000000000000"/>
      <p:regular r:id="rId30"/>
    </p:embeddedFont>
    <p:embeddedFont>
      <p:font typeface="Open Sans" charset="1" panose="020B0606030504020204"/>
      <p:regular r:id="rId31"/>
    </p:embeddedFont>
    <p:embeddedFont>
      <p:font typeface="DM Sans Bold" charset="1" panose="00000000000000000000"/>
      <p:regular r:id="rId32"/>
    </p:embeddedFont>
    <p:embeddedFont>
      <p:font typeface="League Spartan" charset="1" panose="00000800000000000000"/>
      <p:regular r:id="rId33"/>
    </p:embeddedFont>
    <p:embeddedFont>
      <p:font typeface="Bernoru" charset="1" panose="00000A00000000000000"/>
      <p:regular r:id="rId34"/>
    </p:embeddedFont>
    <p:embeddedFont>
      <p:font typeface="Waffle Soft" charset="1" panose="02000503000000020004"/>
      <p:regular r:id="rId35"/>
    </p:embeddedFont>
    <p:embeddedFont>
      <p:font typeface="Helios Bold" charset="1" panose="020B0704020202020204"/>
      <p:regular r:id="rId36"/>
    </p:embeddedFont>
    <p:embeddedFont>
      <p:font typeface="Garet" charset="1" panose="00000000000000000000"/>
      <p:regular r:id="rId37"/>
    </p:embeddedFont>
    <p:embeddedFont>
      <p:font typeface="Canva Sans" charset="1" panose="020B0503030501040103"/>
      <p:regular r:id="rId41"/>
    </p:embeddedFont>
    <p:embeddedFont>
      <p:font typeface="Lovelo Line Bold" charset="1" panose="02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notesMasters/notesMaster1.xml" Type="http://schemas.openxmlformats.org/officeDocument/2006/relationships/notesMaster"/><Relationship Id="rId39" Target="theme/theme2.xml" Type="http://schemas.openxmlformats.org/officeDocument/2006/relationships/theme"/><Relationship Id="rId4" Target="theme/theme1.xml" Type="http://schemas.openxmlformats.org/officeDocument/2006/relationships/theme"/><Relationship Id="rId40" Target="notesSlides/notesSlide1.xml" Type="http://schemas.openxmlformats.org/officeDocument/2006/relationships/notesSlide"/><Relationship Id="rId41" Target="fonts/font41.fntdata" Type="http://schemas.openxmlformats.org/officeDocument/2006/relationships/font"/><Relationship Id="rId42" Target="notesSlides/notesSlide2.xml" Type="http://schemas.openxmlformats.org/officeDocument/2006/relationships/notesSlide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Tras conocer el ranking con el mayor número de oyentes, queríamos ver si este coincidía con el que hubiera tenido  mayor número de reproducciones. Conclusión: Coincide en casi todo salvo el puesto 2 (Drake)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Las canciones más escuchadas entre 2019 y 2024 muestran una clara preferencia por artistas como The Weeknd, Drake y Tyler, The Creator, reflejando su impacto y constancia en la industria musical durante estos años.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image50.jpe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59.png" Type="http://schemas.openxmlformats.org/officeDocument/2006/relationships/image"/><Relationship Id="rId4" Target="../media/image49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png" Type="http://schemas.openxmlformats.org/officeDocument/2006/relationships/image"/><Relationship Id="rId12" Target="../media/image63.png" Type="http://schemas.openxmlformats.org/officeDocument/2006/relationships/image"/><Relationship Id="rId13" Target="../media/image64.png" Type="http://schemas.openxmlformats.org/officeDocument/2006/relationships/image"/><Relationship Id="rId14" Target="../media/image65.png" Type="http://schemas.openxmlformats.org/officeDocument/2006/relationships/image"/><Relationship Id="rId2" Target="../notesSlides/notesSlide2.xml" Type="http://schemas.openxmlformats.org/officeDocument/2006/relationships/notesSlide"/><Relationship Id="rId3" Target="https://open.spotify.com/intl-es/track/5hVghJ4KaYES3BFUATCYn0" TargetMode="External" Type="http://schemas.openxmlformats.org/officeDocument/2006/relationships/hyperlink"/><Relationship Id="rId4" Target="https://open.spotify.com/intl-es/track/0VjIjW4GlUZAMYd2vXMi3b" TargetMode="External" Type="http://schemas.openxmlformats.org/officeDocument/2006/relationships/hyperlink"/><Relationship Id="rId5" Target="https://open.spotify.com/intl-es/track/40iJIUlhi6renaREYGeIDS" TargetMode="External" Type="http://schemas.openxmlformats.org/officeDocument/2006/relationships/hyperlink"/><Relationship Id="rId6" Target="https://open.spotify.com/intl-es/track/40iJIUlhi6renaREYGeIDS" TargetMode="External" Type="http://schemas.openxmlformats.org/officeDocument/2006/relationships/hyperlink"/><Relationship Id="rId7" Target="https://open.spotify.com/intl-es/track/40iJIUlhi6renaREYGeIDS" TargetMode="External" Type="http://schemas.openxmlformats.org/officeDocument/2006/relationships/hyperlink"/><Relationship Id="rId8" Target="https://open.spotify.com/intl-es/track/40iJIUlhi6renaREYGeIDS" TargetMode="External" Type="http://schemas.openxmlformats.org/officeDocument/2006/relationships/hyperlink"/><Relationship Id="rId9" Target="../media/image6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232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67725" cy="10298430"/>
          </a:xfrm>
          <a:custGeom>
            <a:avLst/>
            <a:gdLst/>
            <a:ahLst/>
            <a:cxnLst/>
            <a:rect r="r" b="b" t="t" l="l"/>
            <a:pathLst>
              <a:path h="10298430" w="18267725">
                <a:moveTo>
                  <a:pt x="0" y="0"/>
                </a:moveTo>
                <a:lnTo>
                  <a:pt x="18267725" y="0"/>
                </a:lnTo>
                <a:lnTo>
                  <a:pt x="18267725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51070" y="4220689"/>
            <a:ext cx="3985859" cy="995681"/>
          </a:xfrm>
          <a:custGeom>
            <a:avLst/>
            <a:gdLst/>
            <a:ahLst/>
            <a:cxnLst/>
            <a:rect r="r" b="b" t="t" l="l"/>
            <a:pathLst>
              <a:path h="995681" w="3985859">
                <a:moveTo>
                  <a:pt x="0" y="0"/>
                </a:moveTo>
                <a:lnTo>
                  <a:pt x="3985860" y="0"/>
                </a:lnTo>
                <a:lnTo>
                  <a:pt x="3985860" y="995682"/>
                </a:lnTo>
                <a:lnTo>
                  <a:pt x="0" y="995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493" r="-7647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70120" y="4651855"/>
            <a:ext cx="4675605" cy="4425470"/>
          </a:xfrm>
          <a:custGeom>
            <a:avLst/>
            <a:gdLst/>
            <a:ahLst/>
            <a:cxnLst/>
            <a:rect r="r" b="b" t="t" l="l"/>
            <a:pathLst>
              <a:path h="4425470" w="4675605">
                <a:moveTo>
                  <a:pt x="0" y="0"/>
                </a:moveTo>
                <a:lnTo>
                  <a:pt x="4675606" y="0"/>
                </a:lnTo>
                <a:lnTo>
                  <a:pt x="4675606" y="4425470"/>
                </a:lnTo>
                <a:lnTo>
                  <a:pt x="0" y="4425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3605" y="-368124"/>
            <a:ext cx="19576435" cy="11078467"/>
            <a:chOff x="0" y="0"/>
            <a:chExt cx="5155933" cy="29177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55933" cy="2917785"/>
            </a:xfrm>
            <a:custGeom>
              <a:avLst/>
              <a:gdLst/>
              <a:ahLst/>
              <a:cxnLst/>
              <a:rect r="r" b="b" t="t" l="l"/>
              <a:pathLst>
                <a:path h="2917785" w="5155933">
                  <a:moveTo>
                    <a:pt x="0" y="0"/>
                  </a:moveTo>
                  <a:lnTo>
                    <a:pt x="5155933" y="0"/>
                  </a:lnTo>
                  <a:lnTo>
                    <a:pt x="5155933" y="2917785"/>
                  </a:lnTo>
                  <a:lnTo>
                    <a:pt x="0" y="2917785"/>
                  </a:lnTo>
                  <a:close/>
                </a:path>
              </a:pathLst>
            </a:custGeom>
            <a:solidFill>
              <a:srgbClr val="00AE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55933" cy="2955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759874" y="2624175"/>
            <a:ext cx="2085208" cy="208520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868075" y="2706441"/>
            <a:ext cx="2096566" cy="209656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40314" y="2589839"/>
            <a:ext cx="2096566" cy="209656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125297" y="2707328"/>
            <a:ext cx="2085208" cy="208520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19276" y="2589839"/>
            <a:ext cx="2096566" cy="209656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996212" y="2706441"/>
            <a:ext cx="2096566" cy="2096566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5441128" y="6641808"/>
            <a:ext cx="6604217" cy="3453450"/>
          </a:xfrm>
          <a:custGeom>
            <a:avLst/>
            <a:gdLst/>
            <a:ahLst/>
            <a:cxnLst/>
            <a:rect r="r" b="b" t="t" l="l"/>
            <a:pathLst>
              <a:path h="3453450" w="6604217">
                <a:moveTo>
                  <a:pt x="0" y="0"/>
                </a:moveTo>
                <a:lnTo>
                  <a:pt x="6604217" y="0"/>
                </a:lnTo>
                <a:lnTo>
                  <a:pt x="6604217" y="3453450"/>
                </a:lnTo>
                <a:lnTo>
                  <a:pt x="0" y="34534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74637" y="5143500"/>
            <a:ext cx="2462581" cy="2465992"/>
          </a:xfrm>
          <a:custGeom>
            <a:avLst/>
            <a:gdLst/>
            <a:ahLst/>
            <a:cxnLst/>
            <a:rect r="r" b="b" t="t" l="l"/>
            <a:pathLst>
              <a:path h="2465992" w="2462581">
                <a:moveTo>
                  <a:pt x="0" y="0"/>
                </a:moveTo>
                <a:lnTo>
                  <a:pt x="2462581" y="0"/>
                </a:lnTo>
                <a:lnTo>
                  <a:pt x="2462581" y="2465992"/>
                </a:lnTo>
                <a:lnTo>
                  <a:pt x="0" y="24659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211040" y="6641808"/>
            <a:ext cx="2548253" cy="1165826"/>
          </a:xfrm>
          <a:custGeom>
            <a:avLst/>
            <a:gdLst/>
            <a:ahLst/>
            <a:cxnLst/>
            <a:rect r="r" b="b" t="t" l="l"/>
            <a:pathLst>
              <a:path h="1165826" w="2548253">
                <a:moveTo>
                  <a:pt x="0" y="0"/>
                </a:moveTo>
                <a:lnTo>
                  <a:pt x="2548253" y="0"/>
                </a:lnTo>
                <a:lnTo>
                  <a:pt x="2548253" y="1165826"/>
                </a:lnTo>
                <a:lnTo>
                  <a:pt x="0" y="11658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441128" y="6857836"/>
            <a:ext cx="1238182" cy="1503311"/>
          </a:xfrm>
          <a:custGeom>
            <a:avLst/>
            <a:gdLst/>
            <a:ahLst/>
            <a:cxnLst/>
            <a:rect r="r" b="b" t="t" l="l"/>
            <a:pathLst>
              <a:path h="1503311" w="1238182">
                <a:moveTo>
                  <a:pt x="0" y="0"/>
                </a:moveTo>
                <a:lnTo>
                  <a:pt x="1238182" y="0"/>
                </a:lnTo>
                <a:lnTo>
                  <a:pt x="1238182" y="1503311"/>
                </a:lnTo>
                <a:lnTo>
                  <a:pt x="0" y="15033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144756">
            <a:off x="-3283251" y="-1757377"/>
            <a:ext cx="5916379" cy="5572154"/>
          </a:xfrm>
          <a:custGeom>
            <a:avLst/>
            <a:gdLst/>
            <a:ahLst/>
            <a:cxnLst/>
            <a:rect r="r" b="b" t="t" l="l"/>
            <a:pathLst>
              <a:path h="5572154" w="5916379">
                <a:moveTo>
                  <a:pt x="0" y="0"/>
                </a:moveTo>
                <a:lnTo>
                  <a:pt x="5916380" y="0"/>
                </a:lnTo>
                <a:lnTo>
                  <a:pt x="5916380" y="5572154"/>
                </a:lnTo>
                <a:lnTo>
                  <a:pt x="0" y="55721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299064" y="2225179"/>
            <a:ext cx="1737673" cy="38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9"/>
              </a:lnSpc>
              <a:spcBef>
                <a:spcPct val="0"/>
              </a:spcBef>
            </a:pPr>
            <a:r>
              <a:rPr lang="en-US" b="true" sz="210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Rock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33641" y="2225179"/>
            <a:ext cx="1737673" cy="38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9"/>
              </a:lnSpc>
              <a:spcBef>
                <a:spcPct val="0"/>
              </a:spcBef>
            </a:pPr>
            <a:r>
              <a:rPr lang="en-US" b="true" sz="210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Electrónica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05458" y="2210720"/>
            <a:ext cx="1737673" cy="38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9"/>
              </a:lnSpc>
              <a:spcBef>
                <a:spcPct val="0"/>
              </a:spcBef>
            </a:pPr>
            <a:r>
              <a:rPr lang="en-US" b="true" sz="210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Reggaeton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15028" y="2210720"/>
            <a:ext cx="1737673" cy="38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9"/>
              </a:lnSpc>
              <a:spcBef>
                <a:spcPct val="0"/>
              </a:spcBef>
            </a:pPr>
            <a:r>
              <a:rPr lang="en-US" b="true" sz="210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R&amp;B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03455" y="2189441"/>
            <a:ext cx="1737673" cy="38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9"/>
              </a:lnSpc>
              <a:spcBef>
                <a:spcPct val="0"/>
              </a:spcBef>
            </a:pPr>
            <a:r>
              <a:rPr lang="en-US" b="true" sz="210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Hip Hop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70926" y="2210720"/>
            <a:ext cx="1737673" cy="38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9"/>
              </a:lnSpc>
              <a:spcBef>
                <a:spcPct val="0"/>
              </a:spcBef>
            </a:pPr>
            <a:r>
              <a:rPr lang="en-US" b="true" sz="2107">
                <a:solidFill>
                  <a:srgbClr val="231F2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19764" y="437335"/>
            <a:ext cx="10291199" cy="972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</a:rPr>
              <a:t>Media de reproducciones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1581" y="-519536"/>
            <a:ext cx="19134430" cy="10947629"/>
            <a:chOff x="0" y="0"/>
            <a:chExt cx="5039521" cy="2883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9521" cy="2883326"/>
            </a:xfrm>
            <a:custGeom>
              <a:avLst/>
              <a:gdLst/>
              <a:ahLst/>
              <a:cxnLst/>
              <a:rect r="r" b="b" t="t" l="l"/>
              <a:pathLst>
                <a:path h="2883326" w="5039521">
                  <a:moveTo>
                    <a:pt x="0" y="0"/>
                  </a:moveTo>
                  <a:lnTo>
                    <a:pt x="5039521" y="0"/>
                  </a:lnTo>
                  <a:lnTo>
                    <a:pt x="5039521" y="2883326"/>
                  </a:lnTo>
                  <a:lnTo>
                    <a:pt x="0" y="2883326"/>
                  </a:lnTo>
                  <a:close/>
                </a:path>
              </a:pathLst>
            </a:custGeom>
            <a:solidFill>
              <a:srgbClr val="8D28C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39521" cy="2921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80334" y="821455"/>
            <a:ext cx="14837045" cy="10964565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-10800000">
            <a:off x="13416197" y="5143500"/>
            <a:ext cx="4871803" cy="5143500"/>
          </a:xfrm>
          <a:custGeom>
            <a:avLst/>
            <a:gdLst/>
            <a:ahLst/>
            <a:cxnLst/>
            <a:rect r="r" b="b" t="t" l="l"/>
            <a:pathLst>
              <a:path h="5143500" w="4871803">
                <a:moveTo>
                  <a:pt x="0" y="0"/>
                </a:moveTo>
                <a:lnTo>
                  <a:pt x="4871803" y="0"/>
                </a:lnTo>
                <a:lnTo>
                  <a:pt x="487180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45195">
            <a:off x="15706134" y="7498906"/>
            <a:ext cx="3887966" cy="3887966"/>
          </a:xfrm>
          <a:custGeom>
            <a:avLst/>
            <a:gdLst/>
            <a:ahLst/>
            <a:cxnLst/>
            <a:rect r="r" b="b" t="t" l="l"/>
            <a:pathLst>
              <a:path h="3887966" w="3887966">
                <a:moveTo>
                  <a:pt x="0" y="0"/>
                </a:moveTo>
                <a:lnTo>
                  <a:pt x="3887966" y="0"/>
                </a:lnTo>
                <a:lnTo>
                  <a:pt x="3887966" y="3887966"/>
                </a:lnTo>
                <a:lnTo>
                  <a:pt x="0" y="3887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39181" y="480721"/>
            <a:ext cx="12609637" cy="972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</a:pPr>
            <a:r>
              <a:rPr lang="en-US" sz="5600">
                <a:solidFill>
                  <a:srgbClr val="FFF101"/>
                </a:solidFill>
                <a:latin typeface="Bernoru"/>
                <a:ea typeface="Bernoru"/>
                <a:cs typeface="Bernoru"/>
                <a:sym typeface="Bernoru"/>
              </a:rPr>
              <a:t>Género más escuchado por año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1581" y="-519536"/>
            <a:ext cx="19134430" cy="10947629"/>
            <a:chOff x="0" y="0"/>
            <a:chExt cx="5039521" cy="2883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9521" cy="2883326"/>
            </a:xfrm>
            <a:custGeom>
              <a:avLst/>
              <a:gdLst/>
              <a:ahLst/>
              <a:cxnLst/>
              <a:rect r="r" b="b" t="t" l="l"/>
              <a:pathLst>
                <a:path h="2883326" w="5039521">
                  <a:moveTo>
                    <a:pt x="0" y="0"/>
                  </a:moveTo>
                  <a:lnTo>
                    <a:pt x="5039521" y="0"/>
                  </a:lnTo>
                  <a:lnTo>
                    <a:pt x="5039521" y="2883326"/>
                  </a:lnTo>
                  <a:lnTo>
                    <a:pt x="0" y="2883326"/>
                  </a:lnTo>
                  <a:close/>
                </a:path>
              </a:pathLst>
            </a:custGeom>
            <a:solidFill>
              <a:srgbClr val="7800C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39521" cy="2921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64240" y="941475"/>
            <a:ext cx="9967466" cy="3364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64"/>
              </a:lnSpc>
            </a:pPr>
            <a:r>
              <a:rPr lang="en-US" sz="19402">
                <a:solidFill>
                  <a:srgbClr val="FBE72E"/>
                </a:solidFill>
                <a:latin typeface="Waffle Soft"/>
                <a:ea typeface="Waffle Soft"/>
                <a:cs typeface="Waffle Soft"/>
                <a:sym typeface="Waffle Soft"/>
              </a:rPr>
              <a:t>Hip hop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47973" y="6922202"/>
            <a:ext cx="6589068" cy="3364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64"/>
              </a:lnSpc>
            </a:pPr>
            <a:r>
              <a:rPr lang="en-US" sz="19402">
                <a:solidFill>
                  <a:srgbClr val="FBE72E"/>
                </a:solidFill>
                <a:latin typeface="Waffle Soft"/>
                <a:ea typeface="Waffle Soft"/>
                <a:cs typeface="Waffle Soft"/>
                <a:sym typeface="Waffle Soft"/>
              </a:rPr>
              <a:t>Rock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40507" y="4677125"/>
            <a:ext cx="3460457" cy="46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6"/>
              </a:lnSpc>
            </a:pPr>
            <a:r>
              <a:rPr lang="en-US" sz="2719">
                <a:solidFill>
                  <a:srgbClr val="FBE72E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 años seguidos, wow!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36738" y="6659795"/>
            <a:ext cx="6844754" cy="72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40"/>
              </a:lnSpc>
            </a:pPr>
            <a:r>
              <a:rPr lang="en-US" sz="4243" b="true">
                <a:solidFill>
                  <a:srgbClr val="FBE72E"/>
                </a:solidFill>
                <a:latin typeface="DM Sans Bold"/>
                <a:ea typeface="DM Sans Bold"/>
                <a:cs typeface="DM Sans Bold"/>
                <a:sym typeface="DM Sans Bold"/>
              </a:rPr>
              <a:t>Género menos escuchado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504538" y="-3317165"/>
            <a:ext cx="8051439" cy="805143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8B1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495481" y="-2515241"/>
            <a:ext cx="6069553" cy="606955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632491" y="-1933159"/>
            <a:ext cx="4500560" cy="450056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8B1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3769004" y="5748469"/>
            <a:ext cx="8771248" cy="8803260"/>
          </a:xfrm>
          <a:custGeom>
            <a:avLst/>
            <a:gdLst/>
            <a:ahLst/>
            <a:cxnLst/>
            <a:rect r="r" b="b" t="t" l="l"/>
            <a:pathLst>
              <a:path h="8803260" w="8771248">
                <a:moveTo>
                  <a:pt x="0" y="0"/>
                </a:moveTo>
                <a:lnTo>
                  <a:pt x="8771248" y="0"/>
                </a:lnTo>
                <a:lnTo>
                  <a:pt x="8771248" y="8803260"/>
                </a:lnTo>
                <a:lnTo>
                  <a:pt x="0" y="8803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361762">
            <a:off x="-1957940" y="5311151"/>
            <a:ext cx="7171402" cy="7145324"/>
          </a:xfrm>
          <a:custGeom>
            <a:avLst/>
            <a:gdLst/>
            <a:ahLst/>
            <a:cxnLst/>
            <a:rect r="r" b="b" t="t" l="l"/>
            <a:pathLst>
              <a:path h="7145324" w="7171402">
                <a:moveTo>
                  <a:pt x="0" y="0"/>
                </a:moveTo>
                <a:lnTo>
                  <a:pt x="7171402" y="0"/>
                </a:lnTo>
                <a:lnTo>
                  <a:pt x="7171402" y="7145324"/>
                </a:lnTo>
                <a:lnTo>
                  <a:pt x="0" y="7145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671581" y="7230471"/>
            <a:ext cx="4070374" cy="4085229"/>
          </a:xfrm>
          <a:custGeom>
            <a:avLst/>
            <a:gdLst/>
            <a:ahLst/>
            <a:cxnLst/>
            <a:rect r="r" b="b" t="t" l="l"/>
            <a:pathLst>
              <a:path h="4085229" w="4070374">
                <a:moveTo>
                  <a:pt x="0" y="0"/>
                </a:moveTo>
                <a:lnTo>
                  <a:pt x="4070374" y="0"/>
                </a:lnTo>
                <a:lnTo>
                  <a:pt x="4070374" y="4085229"/>
                </a:lnTo>
                <a:lnTo>
                  <a:pt x="0" y="4085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954173" y="952500"/>
            <a:ext cx="8292108" cy="72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40"/>
              </a:lnSpc>
            </a:pPr>
            <a:r>
              <a:rPr lang="en-US" sz="4243" b="true">
                <a:solidFill>
                  <a:srgbClr val="FBE72E"/>
                </a:solidFill>
                <a:latin typeface="DM Sans Bold"/>
                <a:ea typeface="DM Sans Bold"/>
                <a:cs typeface="DM Sans Bold"/>
                <a:sym typeface="DM Sans Bold"/>
              </a:rPr>
              <a:t>Género más escuchado por año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232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00070" y="3768491"/>
            <a:ext cx="11963129" cy="7286482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-631368" y="3881559"/>
            <a:ext cx="6893464" cy="7060345"/>
          </a:xfrm>
          <a:custGeom>
            <a:avLst/>
            <a:gdLst/>
            <a:ahLst/>
            <a:cxnLst/>
            <a:rect r="r" b="b" t="t" l="l"/>
            <a:pathLst>
              <a:path h="7060345" w="6893464">
                <a:moveTo>
                  <a:pt x="0" y="0"/>
                </a:moveTo>
                <a:lnTo>
                  <a:pt x="6893465" y="0"/>
                </a:lnTo>
                <a:lnTo>
                  <a:pt x="6893465" y="7060345"/>
                </a:lnTo>
                <a:lnTo>
                  <a:pt x="0" y="7060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9299" y="630150"/>
            <a:ext cx="7537698" cy="147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40"/>
              </a:lnSpc>
            </a:pPr>
            <a:r>
              <a:rPr lang="en-US" sz="4243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Evolución del género por año</a:t>
            </a:r>
          </a:p>
          <a:p>
            <a:pPr algn="just">
              <a:lnSpc>
                <a:spcPts val="5940"/>
              </a:lnSpc>
            </a:pPr>
            <a:r>
              <a:rPr lang="en-US" sz="4243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(número de reproducciones)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B28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37485" y="1868773"/>
            <a:ext cx="1433242" cy="143324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38888" t="0" r="-38888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137485" y="3544173"/>
            <a:ext cx="1433242" cy="143324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-16455" r="0" b="-16455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175039" y="1868773"/>
            <a:ext cx="1433242" cy="14332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175039" y="3665252"/>
            <a:ext cx="1433242" cy="143324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137485" y="5386990"/>
            <a:ext cx="1433242" cy="143324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0" t="-9813" r="0" b="-9813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361158" y="7215519"/>
            <a:ext cx="10494245" cy="2142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249"/>
              </a:lnSpc>
            </a:pPr>
            <a:r>
              <a:rPr lang="en-US" sz="12320" b="true">
                <a:solidFill>
                  <a:srgbClr val="FFD9D0"/>
                </a:solidFill>
                <a:latin typeface="Helios Bold"/>
                <a:ea typeface="Helios Bold"/>
                <a:cs typeface="Helios Bold"/>
                <a:sym typeface="Helios Bold"/>
              </a:rPr>
              <a:t>1.264.497.602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6612" y="712005"/>
            <a:ext cx="8176245" cy="72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40"/>
              </a:lnSpc>
            </a:pPr>
            <a:r>
              <a:rPr lang="en-US" sz="4243" b="true">
                <a:solidFill>
                  <a:srgbClr val="FFCABE"/>
                </a:solidFill>
                <a:latin typeface="DM Sans Bold"/>
                <a:ea typeface="DM Sans Bold"/>
                <a:cs typeface="DM Sans Bold"/>
                <a:sym typeface="DM Sans Bold"/>
              </a:rPr>
              <a:t>Top 5 artistas con más oyentes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18099" y="2207161"/>
            <a:ext cx="3069849" cy="75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9"/>
              </a:lnSpc>
            </a:pPr>
            <a:r>
              <a:rPr lang="en-US" sz="2107" b="true">
                <a:solidFill>
                  <a:srgbClr val="FFCABE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Weekend</a:t>
            </a:r>
          </a:p>
          <a:p>
            <a:pPr algn="just">
              <a:lnSpc>
                <a:spcPts val="2949"/>
              </a:lnSpc>
            </a:pPr>
            <a:r>
              <a:rPr lang="en-US" sz="2107">
                <a:solidFill>
                  <a:srgbClr val="FFCABE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4299523740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61158" y="6986919"/>
            <a:ext cx="633638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CABE"/>
                </a:solidFill>
                <a:latin typeface="Garet"/>
                <a:ea typeface="Garet"/>
                <a:cs typeface="Garet"/>
                <a:sym typeface="Garet"/>
              </a:rPr>
              <a:t>Número de oyentes escuchados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6612" y="1528619"/>
            <a:ext cx="1437323" cy="17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109"/>
              </a:lnSpc>
            </a:pPr>
            <a:r>
              <a:rPr lang="en-US" sz="10077" b="true">
                <a:solidFill>
                  <a:srgbClr val="FFCABE"/>
                </a:solidFill>
                <a:latin typeface="Helios Bold"/>
                <a:ea typeface="Helios Bold"/>
                <a:cs typeface="Helios Bold"/>
                <a:sym typeface="Helios Bold"/>
              </a:rPr>
              <a:t>#1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18099" y="3882561"/>
            <a:ext cx="3069849" cy="75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9"/>
              </a:lnSpc>
            </a:pPr>
            <a:r>
              <a:rPr lang="en-US" sz="2107" b="true">
                <a:solidFill>
                  <a:srgbClr val="FFCABE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David Guetta</a:t>
            </a:r>
          </a:p>
          <a:p>
            <a:pPr algn="just">
              <a:lnSpc>
                <a:spcPts val="2949"/>
              </a:lnSpc>
            </a:pPr>
            <a:r>
              <a:rPr lang="en-US" sz="2107">
                <a:solidFill>
                  <a:srgbClr val="FFCABE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2002328892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56612" y="3204019"/>
            <a:ext cx="1438632" cy="17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109"/>
              </a:lnSpc>
            </a:pPr>
            <a:r>
              <a:rPr lang="en-US" sz="10077" b="true">
                <a:solidFill>
                  <a:srgbClr val="FFCABE"/>
                </a:solidFill>
                <a:latin typeface="Helios Bold"/>
                <a:ea typeface="Helios Bold"/>
                <a:cs typeface="Helios Bold"/>
                <a:sym typeface="Helios Bold"/>
              </a:rPr>
              <a:t>#2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18099" y="5681787"/>
            <a:ext cx="3069849" cy="75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9"/>
              </a:lnSpc>
            </a:pPr>
            <a:r>
              <a:rPr lang="en-US" sz="2107" b="true">
                <a:solidFill>
                  <a:srgbClr val="FFCABE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Rels B</a:t>
            </a:r>
          </a:p>
          <a:p>
            <a:pPr algn="just">
              <a:lnSpc>
                <a:spcPts val="2949"/>
              </a:lnSpc>
            </a:pPr>
            <a:r>
              <a:rPr lang="en-US" sz="2107">
                <a:solidFill>
                  <a:srgbClr val="FFCABE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789439500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6612" y="5003244"/>
            <a:ext cx="1438632" cy="17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109"/>
              </a:lnSpc>
            </a:pPr>
            <a:r>
              <a:rPr lang="en-US" sz="10077" b="true">
                <a:solidFill>
                  <a:srgbClr val="FFCABE"/>
                </a:solidFill>
                <a:latin typeface="Helios Bold"/>
                <a:ea typeface="Helios Bold"/>
                <a:cs typeface="Helios Bold"/>
                <a:sym typeface="Helios Bold"/>
              </a:rPr>
              <a:t>#3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55653" y="2207161"/>
            <a:ext cx="3069849" cy="75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9"/>
              </a:lnSpc>
            </a:pPr>
            <a:r>
              <a:rPr lang="en-US" sz="2107" b="true">
                <a:solidFill>
                  <a:srgbClr val="FFCABE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Eminem</a:t>
            </a:r>
          </a:p>
          <a:p>
            <a:pPr algn="just">
              <a:lnSpc>
                <a:spcPts val="2949"/>
              </a:lnSpc>
            </a:pPr>
            <a:r>
              <a:rPr lang="en-US" sz="2107">
                <a:solidFill>
                  <a:srgbClr val="FFCABE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744235632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94166" y="1528619"/>
            <a:ext cx="1438632" cy="17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109"/>
              </a:lnSpc>
            </a:pPr>
            <a:r>
              <a:rPr lang="en-US" sz="10077" b="true">
                <a:solidFill>
                  <a:srgbClr val="FFCABE"/>
                </a:solidFill>
                <a:latin typeface="Helios Bold"/>
                <a:ea typeface="Helios Bold"/>
                <a:cs typeface="Helios Bold"/>
                <a:sym typeface="Helios Bold"/>
              </a:rPr>
              <a:t>#4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55653" y="4003641"/>
            <a:ext cx="3069849" cy="75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9"/>
              </a:lnSpc>
            </a:pPr>
            <a:r>
              <a:rPr lang="en-US" sz="2107" b="true">
                <a:solidFill>
                  <a:srgbClr val="FFCABE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Anuel AA</a:t>
            </a:r>
          </a:p>
          <a:p>
            <a:pPr algn="just">
              <a:lnSpc>
                <a:spcPts val="2949"/>
              </a:lnSpc>
            </a:pPr>
            <a:r>
              <a:rPr lang="en-US" sz="2107">
                <a:solidFill>
                  <a:srgbClr val="FFCABE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705266166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94166" y="3374464"/>
            <a:ext cx="1438632" cy="17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109"/>
              </a:lnSpc>
            </a:pPr>
            <a:r>
              <a:rPr lang="en-US" sz="10077" b="true">
                <a:solidFill>
                  <a:srgbClr val="FFCABE"/>
                </a:solidFill>
                <a:latin typeface="Helios Bold"/>
                <a:ea typeface="Helios Bold"/>
                <a:cs typeface="Helios Bold"/>
                <a:sym typeface="Helios Bold"/>
              </a:rPr>
              <a:t>#5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98461" y="-272481"/>
            <a:ext cx="21702287" cy="11802826"/>
            <a:chOff x="0" y="0"/>
            <a:chExt cx="5715829" cy="3108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15829" cy="3108563"/>
            </a:xfrm>
            <a:custGeom>
              <a:avLst/>
              <a:gdLst/>
              <a:ahLst/>
              <a:cxnLst/>
              <a:rect r="r" b="b" t="t" l="l"/>
              <a:pathLst>
                <a:path h="3108563" w="5715829">
                  <a:moveTo>
                    <a:pt x="0" y="0"/>
                  </a:moveTo>
                  <a:lnTo>
                    <a:pt x="5715829" y="0"/>
                  </a:lnTo>
                  <a:lnTo>
                    <a:pt x="5715829" y="3108563"/>
                  </a:lnTo>
                  <a:lnTo>
                    <a:pt x="0" y="3108563"/>
                  </a:lnTo>
                  <a:close/>
                </a:path>
              </a:pathLst>
            </a:custGeom>
            <a:solidFill>
              <a:srgbClr val="9CC7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715829" cy="314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53910" y="2983771"/>
            <a:ext cx="1433242" cy="143324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571" t="0" r="-257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368792" y="6523935"/>
            <a:ext cx="1514754" cy="151475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-13526" r="0" b="-1352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849471" y="8263138"/>
            <a:ext cx="1520067" cy="152006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173222" y="4694834"/>
            <a:ext cx="1486095" cy="14860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60994" y="1809506"/>
            <a:ext cx="8672211" cy="76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00"/>
              </a:lnSpc>
            </a:pPr>
            <a:r>
              <a:rPr lang="en-US" sz="4143" b="true">
                <a:solidFill>
                  <a:srgbClr val="0571D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Top 5 artistas con menos oyentes </a:t>
            </a:r>
          </a:p>
        </p:txBody>
      </p:sp>
      <p:grpSp>
        <p:nvGrpSpPr>
          <p:cNvPr name="Group 14" id="14"/>
          <p:cNvGrpSpPr/>
          <p:nvPr/>
        </p:nvGrpSpPr>
        <p:grpSpPr>
          <a:xfrm rot="5400000">
            <a:off x="16605086" y="1052711"/>
            <a:ext cx="1474504" cy="1910373"/>
            <a:chOff x="0" y="0"/>
            <a:chExt cx="337766" cy="4376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7766" cy="437610"/>
            </a:xfrm>
            <a:custGeom>
              <a:avLst/>
              <a:gdLst/>
              <a:ahLst/>
              <a:cxnLst/>
              <a:rect r="r" b="b" t="t" l="l"/>
              <a:pathLst>
                <a:path h="437610" w="337766">
                  <a:moveTo>
                    <a:pt x="0" y="0"/>
                  </a:moveTo>
                  <a:lnTo>
                    <a:pt x="337766" y="0"/>
                  </a:lnTo>
                  <a:lnTo>
                    <a:pt x="337766" y="437610"/>
                  </a:lnTo>
                  <a:lnTo>
                    <a:pt x="0" y="437610"/>
                  </a:lnTo>
                  <a:close/>
                </a:path>
              </a:pathLst>
            </a:custGeom>
            <a:solidFill>
              <a:srgbClr val="0571D3">
                <a:alpha val="9568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37766" cy="475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953910" y="1270645"/>
            <a:ext cx="1463398" cy="146339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5400000">
            <a:off x="16605086" y="2756312"/>
            <a:ext cx="1474504" cy="1910373"/>
            <a:chOff x="0" y="0"/>
            <a:chExt cx="337766" cy="43761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37766" cy="437610"/>
            </a:xfrm>
            <a:custGeom>
              <a:avLst/>
              <a:gdLst/>
              <a:ahLst/>
              <a:cxnLst/>
              <a:rect r="r" b="b" t="t" l="l"/>
              <a:pathLst>
                <a:path h="437610" w="337766">
                  <a:moveTo>
                    <a:pt x="0" y="0"/>
                  </a:moveTo>
                  <a:lnTo>
                    <a:pt x="337766" y="0"/>
                  </a:lnTo>
                  <a:lnTo>
                    <a:pt x="337766" y="437610"/>
                  </a:lnTo>
                  <a:lnTo>
                    <a:pt x="0" y="437610"/>
                  </a:lnTo>
                  <a:close/>
                </a:path>
              </a:pathLst>
            </a:custGeom>
            <a:solidFill>
              <a:srgbClr val="0571D3">
                <a:alpha val="95686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37766" cy="475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6571906" y="1935669"/>
            <a:ext cx="3069849" cy="74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9"/>
              </a:lnSpc>
            </a:pPr>
            <a:r>
              <a:rPr lang="en-US" sz="2007" b="true">
                <a:solidFill>
                  <a:srgbClr val="9CC7E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Styla</a:t>
            </a:r>
          </a:p>
          <a:p>
            <a:pPr algn="just">
              <a:lnSpc>
                <a:spcPts val="2809"/>
              </a:lnSpc>
            </a:pPr>
            <a:r>
              <a:rPr lang="en-US" sz="2007" b="true">
                <a:solidFill>
                  <a:srgbClr val="9CC7E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Bando</a:t>
            </a:r>
          </a:p>
        </p:txBody>
      </p:sp>
      <p:grpSp>
        <p:nvGrpSpPr>
          <p:cNvPr name="Group 23" id="23"/>
          <p:cNvGrpSpPr/>
          <p:nvPr/>
        </p:nvGrpSpPr>
        <p:grpSpPr>
          <a:xfrm rot="5400000">
            <a:off x="15218387" y="3118776"/>
            <a:ext cx="1520067" cy="4638209"/>
            <a:chOff x="0" y="0"/>
            <a:chExt cx="348203" cy="106247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8203" cy="1062478"/>
            </a:xfrm>
            <a:custGeom>
              <a:avLst/>
              <a:gdLst/>
              <a:ahLst/>
              <a:cxnLst/>
              <a:rect r="r" b="b" t="t" l="l"/>
              <a:pathLst>
                <a:path h="1062478" w="348203">
                  <a:moveTo>
                    <a:pt x="0" y="0"/>
                  </a:moveTo>
                  <a:lnTo>
                    <a:pt x="348203" y="0"/>
                  </a:lnTo>
                  <a:lnTo>
                    <a:pt x="348203" y="1062478"/>
                  </a:lnTo>
                  <a:lnTo>
                    <a:pt x="0" y="1062478"/>
                  </a:lnTo>
                  <a:close/>
                </a:path>
              </a:pathLst>
            </a:custGeom>
            <a:solidFill>
              <a:srgbClr val="0571D3">
                <a:alpha val="95686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48203" cy="1100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822062" y="5664150"/>
            <a:ext cx="3069849" cy="36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9"/>
              </a:lnSpc>
            </a:pPr>
            <a:r>
              <a:rPr lang="en-US" sz="2007" b="true">
                <a:solidFill>
                  <a:srgbClr val="9CC7E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Minecrafters382</a:t>
            </a:r>
          </a:p>
        </p:txBody>
      </p:sp>
      <p:grpSp>
        <p:nvGrpSpPr>
          <p:cNvPr name="Group 27" id="27"/>
          <p:cNvGrpSpPr/>
          <p:nvPr/>
        </p:nvGrpSpPr>
        <p:grpSpPr>
          <a:xfrm rot="5400000">
            <a:off x="13830502" y="3567515"/>
            <a:ext cx="1520067" cy="7413978"/>
            <a:chOff x="0" y="0"/>
            <a:chExt cx="348203" cy="169832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48203" cy="1698325"/>
            </a:xfrm>
            <a:custGeom>
              <a:avLst/>
              <a:gdLst/>
              <a:ahLst/>
              <a:cxnLst/>
              <a:rect r="r" b="b" t="t" l="l"/>
              <a:pathLst>
                <a:path h="1698325" w="348203">
                  <a:moveTo>
                    <a:pt x="0" y="0"/>
                  </a:moveTo>
                  <a:lnTo>
                    <a:pt x="348203" y="0"/>
                  </a:lnTo>
                  <a:lnTo>
                    <a:pt x="348203" y="1698325"/>
                  </a:lnTo>
                  <a:lnTo>
                    <a:pt x="0" y="1698325"/>
                  </a:lnTo>
                  <a:close/>
                </a:path>
              </a:pathLst>
            </a:custGeom>
            <a:solidFill>
              <a:srgbClr val="0571D3">
                <a:alpha val="95686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348203" cy="1736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5400000">
            <a:off x="10573498" y="2059178"/>
            <a:ext cx="1520067" cy="13927987"/>
            <a:chOff x="0" y="0"/>
            <a:chExt cx="348203" cy="319049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48203" cy="3190494"/>
            </a:xfrm>
            <a:custGeom>
              <a:avLst/>
              <a:gdLst/>
              <a:ahLst/>
              <a:cxnLst/>
              <a:rect r="r" b="b" t="t" l="l"/>
              <a:pathLst>
                <a:path h="3190494" w="348203">
                  <a:moveTo>
                    <a:pt x="0" y="0"/>
                  </a:moveTo>
                  <a:lnTo>
                    <a:pt x="348203" y="0"/>
                  </a:lnTo>
                  <a:lnTo>
                    <a:pt x="348203" y="3190494"/>
                  </a:lnTo>
                  <a:lnTo>
                    <a:pt x="0" y="3190494"/>
                  </a:lnTo>
                  <a:close/>
                </a:path>
              </a:pathLst>
            </a:custGeom>
            <a:solidFill>
              <a:srgbClr val="0571D3">
                <a:alpha val="95686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348203" cy="3228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4578632" y="8866005"/>
            <a:ext cx="3069849" cy="74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9"/>
              </a:lnSpc>
            </a:pPr>
            <a:r>
              <a:rPr lang="en-US" sz="2007" b="true">
                <a:solidFill>
                  <a:srgbClr val="9CC7E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Ian Bert</a:t>
            </a:r>
          </a:p>
          <a:p>
            <a:pPr algn="just">
              <a:lnSpc>
                <a:spcPts val="2809"/>
              </a:lnSpc>
            </a:pPr>
            <a:r>
              <a:rPr lang="en-US" sz="2007" b="true">
                <a:solidFill>
                  <a:srgbClr val="9CC7E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Capricho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60994" y="8201525"/>
            <a:ext cx="1449267" cy="186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109"/>
              </a:lnSpc>
            </a:pPr>
            <a:r>
              <a:rPr lang="en-US" sz="10077" b="true">
                <a:solidFill>
                  <a:srgbClr val="0571D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#5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545016" y="1206254"/>
            <a:ext cx="1449288" cy="1868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109"/>
              </a:lnSpc>
            </a:pPr>
            <a:r>
              <a:rPr lang="en-US" sz="10077" b="true">
                <a:solidFill>
                  <a:srgbClr val="0571D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#1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355987" y="2864800"/>
            <a:ext cx="1449267" cy="186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109"/>
              </a:lnSpc>
            </a:pPr>
            <a:r>
              <a:rPr lang="en-US" sz="10077" b="true">
                <a:solidFill>
                  <a:srgbClr val="0571D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#2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571906" y="3614404"/>
            <a:ext cx="3069849" cy="74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9"/>
              </a:lnSpc>
            </a:pPr>
            <a:r>
              <a:rPr lang="en-US" sz="2007" b="true">
                <a:solidFill>
                  <a:srgbClr val="9CC7E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Typical</a:t>
            </a:r>
          </a:p>
          <a:p>
            <a:pPr algn="just">
              <a:lnSpc>
                <a:spcPts val="2809"/>
              </a:lnSpc>
            </a:pPr>
            <a:r>
              <a:rPr lang="en-US" sz="2007" b="true">
                <a:solidFill>
                  <a:srgbClr val="9CC7E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Minority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608898" y="4600732"/>
            <a:ext cx="1449267" cy="186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109"/>
              </a:lnSpc>
            </a:pPr>
            <a:r>
              <a:rPr lang="en-US" sz="10077" b="true">
                <a:solidFill>
                  <a:srgbClr val="0571D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#3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045472" y="7141503"/>
            <a:ext cx="3069849" cy="74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9"/>
              </a:lnSpc>
            </a:pPr>
            <a:r>
              <a:rPr lang="en-US" sz="2007" b="true">
                <a:solidFill>
                  <a:srgbClr val="9CC7E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Charles</a:t>
            </a:r>
          </a:p>
          <a:p>
            <a:pPr algn="just">
              <a:lnSpc>
                <a:spcPts val="2809"/>
              </a:lnSpc>
            </a:pPr>
            <a:r>
              <a:rPr lang="en-US" sz="2007" b="true">
                <a:solidFill>
                  <a:srgbClr val="9CC7E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Powell Music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761408" y="6506913"/>
            <a:ext cx="1449267" cy="186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109"/>
              </a:lnSpc>
            </a:pPr>
            <a:r>
              <a:rPr lang="en-US" sz="10077" b="true">
                <a:solidFill>
                  <a:srgbClr val="0571D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#4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232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62175" y="670257"/>
            <a:ext cx="12120259" cy="974887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975857" y="3957572"/>
            <a:ext cx="4637363" cy="463736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9299" y="630150"/>
            <a:ext cx="8061424" cy="72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40"/>
              </a:lnSpc>
            </a:pPr>
            <a:r>
              <a:rPr lang="en-US" sz="4243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TOP 10 con más reproduciones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5055" y="2654522"/>
            <a:ext cx="5498968" cy="1580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6"/>
              </a:lnSpc>
            </a:pPr>
            <a:r>
              <a:rPr lang="en-US" sz="3025" b="true">
                <a:solidFill>
                  <a:srgbClr val="FFF6BA"/>
                </a:solidFill>
                <a:latin typeface="DM Sans Bold"/>
                <a:ea typeface="DM Sans Bold"/>
                <a:cs typeface="DM Sans Bold"/>
                <a:sym typeface="DM Sans Bold"/>
              </a:rPr>
              <a:t>El artista más escuchado</a:t>
            </a:r>
          </a:p>
          <a:p>
            <a:pPr algn="just">
              <a:lnSpc>
                <a:spcPts val="4236"/>
              </a:lnSpc>
            </a:pPr>
            <a:r>
              <a:rPr lang="en-US" sz="3025" b="true">
                <a:solidFill>
                  <a:srgbClr val="FFF6BA"/>
                </a:solidFill>
                <a:latin typeface="DM Sans Bold"/>
                <a:ea typeface="DM Sans Bold"/>
                <a:cs typeface="DM Sans Bold"/>
                <a:sym typeface="DM Sans Bold"/>
              </a:rPr>
              <a:t>en los últimos 6 años</a:t>
            </a:r>
          </a:p>
          <a:p>
            <a:pPr algn="just">
              <a:lnSpc>
                <a:spcPts val="4236"/>
              </a:lnSpc>
            </a:pPr>
            <a:r>
              <a:rPr lang="en-US" sz="3025" b="true">
                <a:solidFill>
                  <a:srgbClr val="FFF6BA"/>
                </a:solidFill>
                <a:latin typeface="DM Sans Bold"/>
                <a:ea typeface="DM Sans Bold"/>
                <a:cs typeface="DM Sans Bold"/>
                <a:sym typeface="DM Sans Bold"/>
              </a:rPr>
              <a:t>                 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5227" y="7646678"/>
            <a:ext cx="6329569" cy="1116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48"/>
              </a:lnSpc>
            </a:pPr>
            <a:r>
              <a:rPr lang="en-US" sz="6534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The Weekend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5227" y="6653774"/>
            <a:ext cx="1334722" cy="1116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48"/>
              </a:lnSpc>
            </a:pPr>
            <a:r>
              <a:rPr lang="en-US" sz="6534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#1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EC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99585" y="1498687"/>
            <a:ext cx="6708935" cy="1155060"/>
            <a:chOff x="0" y="0"/>
            <a:chExt cx="1536820" cy="2645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6820" cy="264590"/>
            </a:xfrm>
            <a:custGeom>
              <a:avLst/>
              <a:gdLst/>
              <a:ahLst/>
              <a:cxnLst/>
              <a:rect r="r" b="b" t="t" l="l"/>
              <a:pathLst>
                <a:path h="264590" w="1536820">
                  <a:moveTo>
                    <a:pt x="0" y="0"/>
                  </a:moveTo>
                  <a:lnTo>
                    <a:pt x="1536820" y="0"/>
                  </a:lnTo>
                  <a:lnTo>
                    <a:pt x="1536820" y="264590"/>
                  </a:lnTo>
                  <a:lnTo>
                    <a:pt x="0" y="264590"/>
                  </a:lnTo>
                  <a:close/>
                </a:path>
              </a:pathLst>
            </a:custGeom>
            <a:gradFill rotWithShape="true">
              <a:gsLst>
                <a:gs pos="0">
                  <a:srgbClr val="C61546">
                    <a:alpha val="96000"/>
                  </a:srgbClr>
                </a:gs>
                <a:gs pos="50000">
                  <a:srgbClr val="FF57D8">
                    <a:alpha val="96000"/>
                  </a:srgbClr>
                </a:gs>
                <a:gs pos="100000">
                  <a:srgbClr val="FF0059">
                    <a:alpha val="96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36820" cy="302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  <a:r>
                <a:rPr lang="en-US" b="true" sz="2107" u="sng">
                  <a:solidFill>
                    <a:srgbClr val="181C28">
                      <a:alpha val="95686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  <a:hlinkClick r:id="rId3" tooltip="https://open.spotify.com/intl-es/track/5hVghJ4KaYES3BFUATCYn0"/>
                </a:rPr>
                <a:t>EARFQUAKE - Tyler, The Creator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355740" y="2825197"/>
            <a:ext cx="6831999" cy="1141638"/>
            <a:chOff x="0" y="0"/>
            <a:chExt cx="1565011" cy="2615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65011" cy="261516"/>
            </a:xfrm>
            <a:custGeom>
              <a:avLst/>
              <a:gdLst/>
              <a:ahLst/>
              <a:cxnLst/>
              <a:rect r="r" b="b" t="t" l="l"/>
              <a:pathLst>
                <a:path h="261516" w="1565011">
                  <a:moveTo>
                    <a:pt x="0" y="0"/>
                  </a:moveTo>
                  <a:lnTo>
                    <a:pt x="1565011" y="0"/>
                  </a:lnTo>
                  <a:lnTo>
                    <a:pt x="1565011" y="261516"/>
                  </a:lnTo>
                  <a:lnTo>
                    <a:pt x="0" y="261516"/>
                  </a:lnTo>
                  <a:close/>
                </a:path>
              </a:pathLst>
            </a:custGeom>
            <a:gradFill rotWithShape="true">
              <a:gsLst>
                <a:gs pos="0">
                  <a:srgbClr val="C61546">
                    <a:alpha val="96000"/>
                  </a:srgbClr>
                </a:gs>
                <a:gs pos="50000">
                  <a:srgbClr val="FF57D8">
                    <a:alpha val="96000"/>
                  </a:srgbClr>
                </a:gs>
                <a:gs pos="100000">
                  <a:srgbClr val="FF0059">
                    <a:alpha val="96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65011" cy="299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  <a:r>
                <a:rPr lang="en-US" b="true" sz="2107" u="sng">
                  <a:solidFill>
                    <a:srgbClr val="181C28">
                      <a:alpha val="95686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  <a:hlinkClick r:id="rId4" tooltip="https://open.spotify.com/intl-es/track/0VjIjW4GlUZAMYd2vXMi3b"/>
                </a:rPr>
                <a:t>The Weeknd - Blinding Lights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429646" y="4206219"/>
            <a:ext cx="6778874" cy="1173411"/>
            <a:chOff x="0" y="0"/>
            <a:chExt cx="1552841" cy="2687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2841" cy="268794"/>
            </a:xfrm>
            <a:custGeom>
              <a:avLst/>
              <a:gdLst/>
              <a:ahLst/>
              <a:cxnLst/>
              <a:rect r="r" b="b" t="t" l="l"/>
              <a:pathLst>
                <a:path h="268794" w="1552841">
                  <a:moveTo>
                    <a:pt x="0" y="0"/>
                  </a:moveTo>
                  <a:lnTo>
                    <a:pt x="1552841" y="0"/>
                  </a:lnTo>
                  <a:lnTo>
                    <a:pt x="1552841" y="268794"/>
                  </a:lnTo>
                  <a:lnTo>
                    <a:pt x="0" y="268794"/>
                  </a:lnTo>
                  <a:close/>
                </a:path>
              </a:pathLst>
            </a:custGeom>
            <a:gradFill rotWithShape="true">
              <a:gsLst>
                <a:gs pos="0">
                  <a:srgbClr val="C61546">
                    <a:alpha val="96000"/>
                  </a:srgbClr>
                </a:gs>
                <a:gs pos="50000">
                  <a:srgbClr val="FF57D8">
                    <a:alpha val="96000"/>
                  </a:srgbClr>
                </a:gs>
                <a:gs pos="100000">
                  <a:srgbClr val="FF0059">
                    <a:alpha val="96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52841" cy="306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  <a:r>
                <a:rPr lang="en-US" b="true" sz="2107" u="sng">
                  <a:solidFill>
                    <a:srgbClr val="181C28">
                      <a:alpha val="95686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  <a:hlinkClick r:id="rId5" tooltip="https://open.spotify.com/intl-es/track/40iJIUlhi6renaREYGeIDS"/>
                </a:rPr>
                <a:t>Fair Trade (with Travis Scott) - DRAKE</a:t>
              </a:r>
            </a:p>
            <a:p>
              <a:pPr algn="ctr">
                <a:lnSpc>
                  <a:spcPts val="294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355740" y="5601291"/>
            <a:ext cx="6778874" cy="1152839"/>
            <a:chOff x="0" y="0"/>
            <a:chExt cx="1552841" cy="2640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2841" cy="264082"/>
            </a:xfrm>
            <a:custGeom>
              <a:avLst/>
              <a:gdLst/>
              <a:ahLst/>
              <a:cxnLst/>
              <a:rect r="r" b="b" t="t" l="l"/>
              <a:pathLst>
                <a:path h="264082" w="1552841">
                  <a:moveTo>
                    <a:pt x="0" y="0"/>
                  </a:moveTo>
                  <a:lnTo>
                    <a:pt x="1552841" y="0"/>
                  </a:lnTo>
                  <a:lnTo>
                    <a:pt x="1552841" y="264082"/>
                  </a:lnTo>
                  <a:lnTo>
                    <a:pt x="0" y="264082"/>
                  </a:lnTo>
                  <a:close/>
                </a:path>
              </a:pathLst>
            </a:custGeom>
            <a:gradFill rotWithShape="true">
              <a:gsLst>
                <a:gs pos="0">
                  <a:srgbClr val="C61546">
                    <a:alpha val="96000"/>
                  </a:srgbClr>
                </a:gs>
                <a:gs pos="50000">
                  <a:srgbClr val="FF57D8">
                    <a:alpha val="96000"/>
                  </a:srgbClr>
                </a:gs>
                <a:gs pos="100000">
                  <a:srgbClr val="FF0059">
                    <a:alpha val="96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52841" cy="302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  <a:r>
                <a:rPr lang="en-US" b="true" sz="2107" u="sng">
                  <a:solidFill>
                    <a:srgbClr val="181C28">
                      <a:alpha val="95686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  <a:hlinkClick r:id="rId6" tooltip="https://open.spotify.com/intl-es/track/40iJIUlhi6renaREYGeIDS"/>
                </a:rPr>
                <a:t>Jimmy Cooks (feat. 21 Savage)</a:t>
              </a:r>
              <a:r>
                <a:rPr lang="en-US" b="true" sz="2107">
                  <a:solidFill>
                    <a:srgbClr val="181C28">
                      <a:alpha val="95686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- DRAKE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330284" y="6925682"/>
            <a:ext cx="6878236" cy="1152839"/>
            <a:chOff x="0" y="0"/>
            <a:chExt cx="1575602" cy="2640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75602" cy="264082"/>
            </a:xfrm>
            <a:custGeom>
              <a:avLst/>
              <a:gdLst/>
              <a:ahLst/>
              <a:cxnLst/>
              <a:rect r="r" b="b" t="t" l="l"/>
              <a:pathLst>
                <a:path h="264082" w="1575602">
                  <a:moveTo>
                    <a:pt x="0" y="0"/>
                  </a:moveTo>
                  <a:lnTo>
                    <a:pt x="1575602" y="0"/>
                  </a:lnTo>
                  <a:lnTo>
                    <a:pt x="1575602" y="264082"/>
                  </a:lnTo>
                  <a:lnTo>
                    <a:pt x="0" y="264082"/>
                  </a:lnTo>
                  <a:close/>
                </a:path>
              </a:pathLst>
            </a:custGeom>
            <a:gradFill rotWithShape="true">
              <a:gsLst>
                <a:gs pos="0">
                  <a:srgbClr val="C61546">
                    <a:alpha val="96000"/>
                  </a:srgbClr>
                </a:gs>
                <a:gs pos="50000">
                  <a:srgbClr val="FF57D8">
                    <a:alpha val="96000"/>
                  </a:srgbClr>
                </a:gs>
                <a:gs pos="100000">
                  <a:srgbClr val="FF0059">
                    <a:alpha val="96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75602" cy="302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  <a:r>
                <a:rPr lang="en-US" b="true" sz="2107" u="sng">
                  <a:solidFill>
                    <a:srgbClr val="181C28">
                      <a:alpha val="95686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  <a:hlinkClick r:id="rId7" tooltip="https://open.spotify.com/intl-es/track/40iJIUlhi6renaREYGeIDS"/>
                </a:rPr>
                <a:t>One Of The Girls</a:t>
              </a:r>
              <a:r>
                <a:rPr lang="en-US" sz="2107">
                  <a:solidFill>
                    <a:srgbClr val="181C28">
                      <a:alpha val="95686"/>
                    </a:srgbClr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-</a:t>
              </a:r>
              <a:r>
                <a:rPr lang="en-US" sz="2107" b="true">
                  <a:solidFill>
                    <a:srgbClr val="181C28">
                      <a:alpha val="95686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The Weeknd</a:t>
              </a:r>
            </a:p>
            <a:p>
              <a:pPr algn="ctr">
                <a:lnSpc>
                  <a:spcPts val="294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355740" y="8259496"/>
            <a:ext cx="6831999" cy="1141638"/>
            <a:chOff x="0" y="0"/>
            <a:chExt cx="1565011" cy="26151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65011" cy="261516"/>
            </a:xfrm>
            <a:custGeom>
              <a:avLst/>
              <a:gdLst/>
              <a:ahLst/>
              <a:cxnLst/>
              <a:rect r="r" b="b" t="t" l="l"/>
              <a:pathLst>
                <a:path h="261516" w="1565011">
                  <a:moveTo>
                    <a:pt x="0" y="0"/>
                  </a:moveTo>
                  <a:lnTo>
                    <a:pt x="1565011" y="0"/>
                  </a:lnTo>
                  <a:lnTo>
                    <a:pt x="1565011" y="261516"/>
                  </a:lnTo>
                  <a:lnTo>
                    <a:pt x="0" y="261516"/>
                  </a:lnTo>
                  <a:close/>
                </a:path>
              </a:pathLst>
            </a:custGeom>
            <a:gradFill rotWithShape="true">
              <a:gsLst>
                <a:gs pos="0">
                  <a:srgbClr val="C61546">
                    <a:alpha val="96000"/>
                  </a:srgbClr>
                </a:gs>
                <a:gs pos="50000">
                  <a:srgbClr val="FF57D8">
                    <a:alpha val="96000"/>
                  </a:srgbClr>
                </a:gs>
                <a:gs pos="100000">
                  <a:srgbClr val="FF0059">
                    <a:alpha val="96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65011" cy="299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  <a:r>
                <a:rPr lang="en-US" b="true" sz="2107" u="sng">
                  <a:solidFill>
                    <a:srgbClr val="181C28">
                      <a:alpha val="95686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  <a:hlinkClick r:id="rId8" tooltip="https://open.spotify.com/intl-es/track/40iJIUlhi6renaREYGeIDS"/>
                </a:rPr>
                <a:t>Timeless (feat. Playboi Carti)</a:t>
              </a:r>
              <a:r>
                <a:rPr lang="en-US" sz="2107">
                  <a:solidFill>
                    <a:srgbClr val="181C28">
                      <a:alpha val="95686"/>
                    </a:srgbClr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- The Weeknd</a:t>
              </a:r>
            </a:p>
            <a:p>
              <a:pPr algn="ctr">
                <a:lnSpc>
                  <a:spcPts val="294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094540" y="8249971"/>
            <a:ext cx="1118458" cy="1151163"/>
          </a:xfrm>
          <a:custGeom>
            <a:avLst/>
            <a:gdLst/>
            <a:ahLst/>
            <a:cxnLst/>
            <a:rect r="r" b="b" t="t" l="l"/>
            <a:pathLst>
              <a:path h="1151163" w="1118458">
                <a:moveTo>
                  <a:pt x="0" y="0"/>
                </a:moveTo>
                <a:lnTo>
                  <a:pt x="1118457" y="0"/>
                </a:lnTo>
                <a:lnTo>
                  <a:pt x="1118457" y="1151164"/>
                </a:lnTo>
                <a:lnTo>
                  <a:pt x="0" y="11511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17" t="0" r="-417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348732" y="6925580"/>
            <a:ext cx="1185318" cy="1159566"/>
          </a:xfrm>
          <a:custGeom>
            <a:avLst/>
            <a:gdLst/>
            <a:ahLst/>
            <a:cxnLst/>
            <a:rect r="r" b="b" t="t" l="l"/>
            <a:pathLst>
              <a:path h="1159566" w="1185318">
                <a:moveTo>
                  <a:pt x="0" y="0"/>
                </a:moveTo>
                <a:lnTo>
                  <a:pt x="1185318" y="0"/>
                </a:lnTo>
                <a:lnTo>
                  <a:pt x="1185318" y="1159566"/>
                </a:lnTo>
                <a:lnTo>
                  <a:pt x="0" y="11595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688" r="-52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070022" y="2825197"/>
            <a:ext cx="1138497" cy="1141638"/>
          </a:xfrm>
          <a:custGeom>
            <a:avLst/>
            <a:gdLst/>
            <a:ahLst/>
            <a:cxnLst/>
            <a:rect r="r" b="b" t="t" l="l"/>
            <a:pathLst>
              <a:path h="1141638" w="1138497">
                <a:moveTo>
                  <a:pt x="0" y="0"/>
                </a:moveTo>
                <a:lnTo>
                  <a:pt x="1138498" y="0"/>
                </a:lnTo>
                <a:lnTo>
                  <a:pt x="1138498" y="1141638"/>
                </a:lnTo>
                <a:lnTo>
                  <a:pt x="0" y="11416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348732" y="1498687"/>
            <a:ext cx="1150853" cy="1149237"/>
          </a:xfrm>
          <a:custGeom>
            <a:avLst/>
            <a:gdLst/>
            <a:ahLst/>
            <a:cxnLst/>
            <a:rect r="r" b="b" t="t" l="l"/>
            <a:pathLst>
              <a:path h="1149237" w="1150853">
                <a:moveTo>
                  <a:pt x="0" y="0"/>
                </a:moveTo>
                <a:lnTo>
                  <a:pt x="1150853" y="0"/>
                </a:lnTo>
                <a:lnTo>
                  <a:pt x="1150853" y="1149237"/>
                </a:lnTo>
                <a:lnTo>
                  <a:pt x="0" y="11492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348732" y="4206219"/>
            <a:ext cx="1185318" cy="1172275"/>
          </a:xfrm>
          <a:custGeom>
            <a:avLst/>
            <a:gdLst/>
            <a:ahLst/>
            <a:cxnLst/>
            <a:rect r="r" b="b" t="t" l="l"/>
            <a:pathLst>
              <a:path h="1172275" w="1185318">
                <a:moveTo>
                  <a:pt x="0" y="0"/>
                </a:moveTo>
                <a:lnTo>
                  <a:pt x="1185318" y="0"/>
                </a:lnTo>
                <a:lnTo>
                  <a:pt x="1185318" y="1172274"/>
                </a:lnTo>
                <a:lnTo>
                  <a:pt x="0" y="11722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082856" y="5601291"/>
            <a:ext cx="1141825" cy="1152941"/>
          </a:xfrm>
          <a:custGeom>
            <a:avLst/>
            <a:gdLst/>
            <a:ahLst/>
            <a:cxnLst/>
            <a:rect r="r" b="b" t="t" l="l"/>
            <a:pathLst>
              <a:path h="1152941" w="1141825">
                <a:moveTo>
                  <a:pt x="0" y="0"/>
                </a:moveTo>
                <a:lnTo>
                  <a:pt x="1141825" y="0"/>
                </a:lnTo>
                <a:lnTo>
                  <a:pt x="1141825" y="1152941"/>
                </a:lnTo>
                <a:lnTo>
                  <a:pt x="0" y="115294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55815" y="126202"/>
            <a:ext cx="16253513" cy="2662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056"/>
              </a:lnSpc>
              <a:spcBef>
                <a:spcPct val="0"/>
              </a:spcBef>
            </a:pPr>
            <a:r>
              <a:rPr lang="en-US" b="true" sz="5040" strike="noStrike" u="none">
                <a:solidFill>
                  <a:srgbClr val="EF209C"/>
                </a:solidFill>
                <a:latin typeface="Lovelo Line Bold"/>
                <a:ea typeface="Lovelo Line Bold"/>
                <a:cs typeface="Lovelo Line Bold"/>
                <a:sym typeface="Lovelo Line Bold"/>
              </a:rPr>
              <a:t>Canciones más escuchadas (2019-2024)</a:t>
            </a:r>
          </a:p>
          <a:p>
            <a:pPr algn="just" marL="0" indent="0" lvl="0">
              <a:lnSpc>
                <a:spcPts val="7056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7056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2530227" y="7916596"/>
            <a:ext cx="2481114" cy="141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496"/>
              </a:lnSpc>
            </a:pPr>
            <a:r>
              <a:rPr lang="en-US" sz="8211" b="true">
                <a:solidFill>
                  <a:srgbClr val="EF209C"/>
                </a:solidFill>
                <a:latin typeface="Lovelo Line Bold"/>
                <a:ea typeface="Lovelo Line Bold"/>
                <a:cs typeface="Lovelo Line Bold"/>
                <a:sym typeface="Lovelo Line Bold"/>
              </a:rPr>
              <a:t>2024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81309" y="6763655"/>
            <a:ext cx="2394421" cy="1419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536"/>
              </a:lnSpc>
            </a:pPr>
            <a:r>
              <a:rPr lang="en-US" sz="8240" b="true">
                <a:solidFill>
                  <a:srgbClr val="EF209C"/>
                </a:solidFill>
                <a:latin typeface="Lovelo Line Bold"/>
                <a:ea typeface="Lovelo Line Bold"/>
                <a:cs typeface="Lovelo Line Bold"/>
                <a:sym typeface="Lovelo Line Bold"/>
              </a:rPr>
              <a:t>2023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33506" y="4123218"/>
            <a:ext cx="2332732" cy="1419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536"/>
              </a:lnSpc>
            </a:pPr>
            <a:r>
              <a:rPr lang="en-US" sz="8240" b="true">
                <a:solidFill>
                  <a:srgbClr val="EF209C"/>
                </a:solidFill>
                <a:latin typeface="Lovelo Line Bold"/>
                <a:ea typeface="Lovelo Line Bold"/>
                <a:cs typeface="Lovelo Line Bold"/>
                <a:sym typeface="Lovelo Line Bold"/>
              </a:rPr>
              <a:t>2021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30227" y="5321878"/>
            <a:ext cx="2468538" cy="141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496"/>
              </a:lnSpc>
            </a:pPr>
            <a:r>
              <a:rPr lang="en-US" sz="8211" b="true">
                <a:solidFill>
                  <a:srgbClr val="EF209C"/>
                </a:solidFill>
                <a:latin typeface="Lovelo Line Bold"/>
                <a:ea typeface="Lovelo Line Bold"/>
                <a:cs typeface="Lovelo Line Bold"/>
                <a:sym typeface="Lovelo Line Bold"/>
              </a:rPr>
              <a:t>2022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593997" y="2744928"/>
            <a:ext cx="2525911" cy="141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496"/>
              </a:lnSpc>
            </a:pPr>
            <a:r>
              <a:rPr lang="en-US" sz="8211" b="true">
                <a:solidFill>
                  <a:srgbClr val="EF209C"/>
                </a:solidFill>
                <a:latin typeface="Lovelo Line Bold"/>
                <a:ea typeface="Lovelo Line Bold"/>
                <a:cs typeface="Lovelo Line Bold"/>
                <a:sym typeface="Lovelo Line Bold"/>
              </a:rPr>
              <a:t>2020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33506" y="1485122"/>
            <a:ext cx="2291060" cy="141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537"/>
              </a:lnSpc>
            </a:pPr>
            <a:r>
              <a:rPr lang="en-US" sz="8241" b="true">
                <a:solidFill>
                  <a:srgbClr val="EF209C"/>
                </a:solidFill>
                <a:latin typeface="Lovelo Line Bold"/>
                <a:ea typeface="Lovelo Line Bold"/>
                <a:cs typeface="Lovelo Line Bold"/>
                <a:sym typeface="Lovelo Line Bold"/>
              </a:rPr>
              <a:t>2019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232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188351" y="4560755"/>
            <a:ext cx="7666368" cy="129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1"/>
              </a:lnSpc>
              <a:spcBef>
                <a:spcPct val="0"/>
              </a:spcBef>
            </a:pPr>
            <a:r>
              <a:rPr lang="en-US" b="true" sz="8606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1367" y="4441772"/>
            <a:ext cx="643038" cy="701728"/>
          </a:xfrm>
          <a:custGeom>
            <a:avLst/>
            <a:gdLst/>
            <a:ahLst/>
            <a:cxnLst/>
            <a:rect r="r" b="b" t="t" l="l"/>
            <a:pathLst>
              <a:path h="701728" w="643038">
                <a:moveTo>
                  <a:pt x="0" y="0"/>
                </a:moveTo>
                <a:lnTo>
                  <a:pt x="643038" y="0"/>
                </a:lnTo>
                <a:lnTo>
                  <a:pt x="643038" y="701728"/>
                </a:lnTo>
                <a:lnTo>
                  <a:pt x="0" y="701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65519" y="1465966"/>
            <a:ext cx="825551" cy="790845"/>
          </a:xfrm>
          <a:custGeom>
            <a:avLst/>
            <a:gdLst/>
            <a:ahLst/>
            <a:cxnLst/>
            <a:rect r="r" b="b" t="t" l="l"/>
            <a:pathLst>
              <a:path h="790845" w="825551">
                <a:moveTo>
                  <a:pt x="0" y="0"/>
                </a:moveTo>
                <a:lnTo>
                  <a:pt x="825551" y="0"/>
                </a:lnTo>
                <a:lnTo>
                  <a:pt x="825551" y="790845"/>
                </a:lnTo>
                <a:lnTo>
                  <a:pt x="0" y="790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77" t="0" r="-7477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232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842886" y="1408816"/>
            <a:ext cx="6906228" cy="5734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Hip-hop domina, pero</a:t>
            </a:r>
            <a:r>
              <a:rPr lang="en-US" sz="2799" strike="noStrike" u="none">
                <a:solidFill>
                  <a:srgbClr val="247D7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b="true" sz="2799" strike="noStrike" u="none">
                <a:solidFill>
                  <a:srgbClr val="247D7D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el Rock y la electrónica han crecido </a:t>
            </a:r>
            <a:r>
              <a:rPr lang="en-US" sz="2799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y representan nuevas oportunidades.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b="true" sz="2799" strike="noStrike" u="none">
                <a:solidFill>
                  <a:srgbClr val="247D7D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Weeknd es el gran ganador.</a:t>
            </a:r>
          </a:p>
          <a:p>
            <a:pPr algn="l">
              <a:lnSpc>
                <a:spcPts val="3919"/>
              </a:lnSpc>
            </a:pPr>
          </a:p>
          <a:p>
            <a:pPr algn="l" marL="604518" indent="-302259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Propuesta desde MASIC:</a:t>
            </a:r>
            <a:r>
              <a:rPr lang="en-US" b="true" sz="2799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b="true" sz="2799" strike="noStrike" u="none">
                <a:solidFill>
                  <a:srgbClr val="247D7D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Realizar un análisis en las reproducciones y oyentes de Spotify para compararlo </a:t>
            </a:r>
            <a:r>
              <a:rPr lang="en-US" b="true" sz="2799" strike="noStrike" u="none">
                <a:solidFill>
                  <a:srgbClr val="247D7D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 Last.FM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2558879">
            <a:off x="1789929" y="8462900"/>
            <a:ext cx="13266183" cy="3648200"/>
          </a:xfrm>
          <a:custGeom>
            <a:avLst/>
            <a:gdLst/>
            <a:ahLst/>
            <a:cxnLst/>
            <a:rect r="r" b="b" t="t" l="l"/>
            <a:pathLst>
              <a:path h="3648200" w="13266183">
                <a:moveTo>
                  <a:pt x="13266183" y="0"/>
                </a:moveTo>
                <a:lnTo>
                  <a:pt x="0" y="0"/>
                </a:lnTo>
                <a:lnTo>
                  <a:pt x="0" y="3648200"/>
                </a:lnTo>
                <a:lnTo>
                  <a:pt x="13266183" y="3648200"/>
                </a:lnTo>
                <a:lnTo>
                  <a:pt x="1326618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59633">
            <a:off x="1933157" y="1283549"/>
            <a:ext cx="3432417" cy="3524947"/>
          </a:xfrm>
          <a:custGeom>
            <a:avLst/>
            <a:gdLst/>
            <a:ahLst/>
            <a:cxnLst/>
            <a:rect r="r" b="b" t="t" l="l"/>
            <a:pathLst>
              <a:path h="3524947" w="3432417">
                <a:moveTo>
                  <a:pt x="0" y="0"/>
                </a:moveTo>
                <a:lnTo>
                  <a:pt x="3432417" y="0"/>
                </a:lnTo>
                <a:lnTo>
                  <a:pt x="3432417" y="3524946"/>
                </a:lnTo>
                <a:lnTo>
                  <a:pt x="0" y="35249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232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333881" y="6022467"/>
            <a:ext cx="3156560" cy="5779188"/>
            <a:chOff x="0" y="0"/>
            <a:chExt cx="963319" cy="17636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3319" cy="1763692"/>
            </a:xfrm>
            <a:custGeom>
              <a:avLst/>
              <a:gdLst/>
              <a:ahLst/>
              <a:cxnLst/>
              <a:rect r="r" b="b" t="t" l="l"/>
              <a:pathLst>
                <a:path h="1763692" w="963319">
                  <a:moveTo>
                    <a:pt x="481659" y="0"/>
                  </a:moveTo>
                  <a:lnTo>
                    <a:pt x="481659" y="0"/>
                  </a:lnTo>
                  <a:cubicBezTo>
                    <a:pt x="609403" y="0"/>
                    <a:pt x="731915" y="50746"/>
                    <a:pt x="822244" y="141075"/>
                  </a:cubicBezTo>
                  <a:cubicBezTo>
                    <a:pt x="912572" y="231403"/>
                    <a:pt x="963319" y="353915"/>
                    <a:pt x="963319" y="481659"/>
                  </a:cubicBezTo>
                  <a:lnTo>
                    <a:pt x="963319" y="1282033"/>
                  </a:lnTo>
                  <a:cubicBezTo>
                    <a:pt x="963319" y="1548046"/>
                    <a:pt x="747672" y="1763692"/>
                    <a:pt x="481659" y="1763692"/>
                  </a:cubicBezTo>
                  <a:lnTo>
                    <a:pt x="481659" y="1763692"/>
                  </a:lnTo>
                  <a:cubicBezTo>
                    <a:pt x="215646" y="1763692"/>
                    <a:pt x="0" y="1548046"/>
                    <a:pt x="0" y="1282033"/>
                  </a:cubicBezTo>
                  <a:lnTo>
                    <a:pt x="0" y="481659"/>
                  </a:lnTo>
                  <a:cubicBezTo>
                    <a:pt x="0" y="215646"/>
                    <a:pt x="215646" y="0"/>
                    <a:pt x="481659" y="0"/>
                  </a:cubicBezTo>
                  <a:close/>
                </a:path>
              </a:pathLst>
            </a:custGeom>
            <a:solidFill>
              <a:srgbClr val="FBE72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63319" cy="1801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5920" y="4892680"/>
            <a:ext cx="3156560" cy="7397701"/>
            <a:chOff x="0" y="0"/>
            <a:chExt cx="963319" cy="22576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3319" cy="2257629"/>
            </a:xfrm>
            <a:custGeom>
              <a:avLst/>
              <a:gdLst/>
              <a:ahLst/>
              <a:cxnLst/>
              <a:rect r="r" b="b" t="t" l="l"/>
              <a:pathLst>
                <a:path h="2257629" w="963319">
                  <a:moveTo>
                    <a:pt x="481659" y="0"/>
                  </a:moveTo>
                  <a:lnTo>
                    <a:pt x="481659" y="0"/>
                  </a:lnTo>
                  <a:cubicBezTo>
                    <a:pt x="609403" y="0"/>
                    <a:pt x="731915" y="50746"/>
                    <a:pt x="822244" y="141075"/>
                  </a:cubicBezTo>
                  <a:cubicBezTo>
                    <a:pt x="912572" y="231403"/>
                    <a:pt x="963319" y="353915"/>
                    <a:pt x="963319" y="481659"/>
                  </a:cubicBezTo>
                  <a:lnTo>
                    <a:pt x="963319" y="1775970"/>
                  </a:lnTo>
                  <a:cubicBezTo>
                    <a:pt x="963319" y="2041983"/>
                    <a:pt x="747672" y="2257629"/>
                    <a:pt x="481659" y="2257629"/>
                  </a:cubicBezTo>
                  <a:lnTo>
                    <a:pt x="481659" y="2257629"/>
                  </a:lnTo>
                  <a:cubicBezTo>
                    <a:pt x="215646" y="2257629"/>
                    <a:pt x="0" y="2041983"/>
                    <a:pt x="0" y="1775970"/>
                  </a:cubicBezTo>
                  <a:lnTo>
                    <a:pt x="0" y="481659"/>
                  </a:lnTo>
                  <a:cubicBezTo>
                    <a:pt x="0" y="215646"/>
                    <a:pt x="215646" y="0"/>
                    <a:pt x="481659" y="0"/>
                  </a:cubicBezTo>
                  <a:close/>
                </a:path>
              </a:pathLst>
            </a:custGeom>
            <a:solidFill>
              <a:srgbClr val="F671A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63319" cy="2295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392480" y="5827793"/>
            <a:ext cx="2991354" cy="4628654"/>
          </a:xfrm>
          <a:custGeom>
            <a:avLst/>
            <a:gdLst/>
            <a:ahLst/>
            <a:cxnLst/>
            <a:rect r="r" b="b" t="t" l="l"/>
            <a:pathLst>
              <a:path h="4628654" w="2991354">
                <a:moveTo>
                  <a:pt x="0" y="0"/>
                </a:moveTo>
                <a:lnTo>
                  <a:pt x="2991354" y="0"/>
                </a:lnTo>
                <a:lnTo>
                  <a:pt x="2991354" y="4628654"/>
                </a:lnTo>
                <a:lnTo>
                  <a:pt x="0" y="4628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5000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490441" y="5507486"/>
            <a:ext cx="3156560" cy="6294170"/>
            <a:chOff x="0" y="0"/>
            <a:chExt cx="963319" cy="192085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63319" cy="1920854"/>
            </a:xfrm>
            <a:custGeom>
              <a:avLst/>
              <a:gdLst/>
              <a:ahLst/>
              <a:cxnLst/>
              <a:rect r="r" b="b" t="t" l="l"/>
              <a:pathLst>
                <a:path h="1920854" w="963319">
                  <a:moveTo>
                    <a:pt x="481659" y="0"/>
                  </a:moveTo>
                  <a:lnTo>
                    <a:pt x="481659" y="0"/>
                  </a:lnTo>
                  <a:cubicBezTo>
                    <a:pt x="609403" y="0"/>
                    <a:pt x="731915" y="50746"/>
                    <a:pt x="822244" y="141075"/>
                  </a:cubicBezTo>
                  <a:cubicBezTo>
                    <a:pt x="912572" y="231403"/>
                    <a:pt x="963319" y="353915"/>
                    <a:pt x="963319" y="481659"/>
                  </a:cubicBezTo>
                  <a:lnTo>
                    <a:pt x="963319" y="1439194"/>
                  </a:lnTo>
                  <a:cubicBezTo>
                    <a:pt x="963319" y="1705208"/>
                    <a:pt x="747672" y="1920854"/>
                    <a:pt x="481659" y="1920854"/>
                  </a:cubicBezTo>
                  <a:lnTo>
                    <a:pt x="481659" y="1920854"/>
                  </a:lnTo>
                  <a:cubicBezTo>
                    <a:pt x="353915" y="1920854"/>
                    <a:pt x="231403" y="1870108"/>
                    <a:pt x="141075" y="1779779"/>
                  </a:cubicBezTo>
                  <a:cubicBezTo>
                    <a:pt x="50746" y="1689450"/>
                    <a:pt x="0" y="1566938"/>
                    <a:pt x="0" y="1439194"/>
                  </a:cubicBezTo>
                  <a:lnTo>
                    <a:pt x="0" y="481659"/>
                  </a:lnTo>
                  <a:cubicBezTo>
                    <a:pt x="0" y="215646"/>
                    <a:pt x="215646" y="0"/>
                    <a:pt x="481659" y="0"/>
                  </a:cubicBezTo>
                  <a:close/>
                </a:path>
              </a:pathLst>
            </a:custGeom>
            <a:solidFill>
              <a:srgbClr val="9CC7E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963319" cy="1958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647001" y="6229702"/>
            <a:ext cx="3156560" cy="6294170"/>
            <a:chOff x="0" y="0"/>
            <a:chExt cx="963319" cy="19208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63319" cy="1920854"/>
            </a:xfrm>
            <a:custGeom>
              <a:avLst/>
              <a:gdLst/>
              <a:ahLst/>
              <a:cxnLst/>
              <a:rect r="r" b="b" t="t" l="l"/>
              <a:pathLst>
                <a:path h="1920854" w="963319">
                  <a:moveTo>
                    <a:pt x="481659" y="0"/>
                  </a:moveTo>
                  <a:lnTo>
                    <a:pt x="481659" y="0"/>
                  </a:lnTo>
                  <a:cubicBezTo>
                    <a:pt x="609403" y="0"/>
                    <a:pt x="731915" y="50746"/>
                    <a:pt x="822244" y="141075"/>
                  </a:cubicBezTo>
                  <a:cubicBezTo>
                    <a:pt x="912572" y="231403"/>
                    <a:pt x="963319" y="353915"/>
                    <a:pt x="963319" y="481659"/>
                  </a:cubicBezTo>
                  <a:lnTo>
                    <a:pt x="963319" y="1439194"/>
                  </a:lnTo>
                  <a:cubicBezTo>
                    <a:pt x="963319" y="1705208"/>
                    <a:pt x="747672" y="1920854"/>
                    <a:pt x="481659" y="1920854"/>
                  </a:cubicBezTo>
                  <a:lnTo>
                    <a:pt x="481659" y="1920854"/>
                  </a:lnTo>
                  <a:cubicBezTo>
                    <a:pt x="353915" y="1920854"/>
                    <a:pt x="231403" y="1870108"/>
                    <a:pt x="141075" y="1779779"/>
                  </a:cubicBezTo>
                  <a:cubicBezTo>
                    <a:pt x="50746" y="1689450"/>
                    <a:pt x="0" y="1566938"/>
                    <a:pt x="0" y="1439194"/>
                  </a:cubicBezTo>
                  <a:lnTo>
                    <a:pt x="0" y="481659"/>
                  </a:lnTo>
                  <a:cubicBezTo>
                    <a:pt x="0" y="215646"/>
                    <a:pt x="215646" y="0"/>
                    <a:pt x="481659" y="0"/>
                  </a:cubicBezTo>
                  <a:close/>
                </a:path>
              </a:pathLst>
            </a:custGeom>
            <a:solidFill>
              <a:srgbClr val="D3B4D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63319" cy="1958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490441" y="5645304"/>
            <a:ext cx="3156560" cy="6294170"/>
            <a:chOff x="0" y="0"/>
            <a:chExt cx="963319" cy="192085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63319" cy="1920854"/>
            </a:xfrm>
            <a:custGeom>
              <a:avLst/>
              <a:gdLst/>
              <a:ahLst/>
              <a:cxnLst/>
              <a:rect r="r" b="b" t="t" l="l"/>
              <a:pathLst>
                <a:path h="1920854" w="963319">
                  <a:moveTo>
                    <a:pt x="481659" y="0"/>
                  </a:moveTo>
                  <a:lnTo>
                    <a:pt x="481659" y="0"/>
                  </a:lnTo>
                  <a:cubicBezTo>
                    <a:pt x="609403" y="0"/>
                    <a:pt x="731915" y="50746"/>
                    <a:pt x="822244" y="141075"/>
                  </a:cubicBezTo>
                  <a:cubicBezTo>
                    <a:pt x="912572" y="231403"/>
                    <a:pt x="963319" y="353915"/>
                    <a:pt x="963319" y="481659"/>
                  </a:cubicBezTo>
                  <a:lnTo>
                    <a:pt x="963319" y="1439194"/>
                  </a:lnTo>
                  <a:cubicBezTo>
                    <a:pt x="963319" y="1705208"/>
                    <a:pt x="747672" y="1920854"/>
                    <a:pt x="481659" y="1920854"/>
                  </a:cubicBezTo>
                  <a:lnTo>
                    <a:pt x="481659" y="1920854"/>
                  </a:lnTo>
                  <a:cubicBezTo>
                    <a:pt x="353915" y="1920854"/>
                    <a:pt x="231403" y="1870108"/>
                    <a:pt x="141075" y="1779779"/>
                  </a:cubicBezTo>
                  <a:cubicBezTo>
                    <a:pt x="50746" y="1689450"/>
                    <a:pt x="0" y="1566938"/>
                    <a:pt x="0" y="1439194"/>
                  </a:cubicBezTo>
                  <a:lnTo>
                    <a:pt x="0" y="481659"/>
                  </a:lnTo>
                  <a:cubicBezTo>
                    <a:pt x="0" y="215646"/>
                    <a:pt x="215646" y="0"/>
                    <a:pt x="481659" y="0"/>
                  </a:cubicBezTo>
                  <a:close/>
                </a:path>
              </a:pathLst>
            </a:custGeom>
            <a:solidFill>
              <a:srgbClr val="9CC7E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63319" cy="1958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794812" y="5645304"/>
            <a:ext cx="3156560" cy="6331043"/>
            <a:chOff x="0" y="0"/>
            <a:chExt cx="963319" cy="193210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63319" cy="1932107"/>
            </a:xfrm>
            <a:custGeom>
              <a:avLst/>
              <a:gdLst/>
              <a:ahLst/>
              <a:cxnLst/>
              <a:rect r="r" b="b" t="t" l="l"/>
              <a:pathLst>
                <a:path h="1932107" w="963319">
                  <a:moveTo>
                    <a:pt x="481659" y="0"/>
                  </a:moveTo>
                  <a:lnTo>
                    <a:pt x="481659" y="0"/>
                  </a:lnTo>
                  <a:cubicBezTo>
                    <a:pt x="609403" y="0"/>
                    <a:pt x="731915" y="50746"/>
                    <a:pt x="822244" y="141075"/>
                  </a:cubicBezTo>
                  <a:cubicBezTo>
                    <a:pt x="912572" y="231403"/>
                    <a:pt x="963319" y="353915"/>
                    <a:pt x="963319" y="481659"/>
                  </a:cubicBezTo>
                  <a:lnTo>
                    <a:pt x="963319" y="1450448"/>
                  </a:lnTo>
                  <a:cubicBezTo>
                    <a:pt x="963319" y="1716461"/>
                    <a:pt x="747672" y="1932107"/>
                    <a:pt x="481659" y="1932107"/>
                  </a:cubicBezTo>
                  <a:lnTo>
                    <a:pt x="481659" y="1932107"/>
                  </a:lnTo>
                  <a:cubicBezTo>
                    <a:pt x="215646" y="1932107"/>
                    <a:pt x="0" y="1716461"/>
                    <a:pt x="0" y="1450448"/>
                  </a:cubicBezTo>
                  <a:lnTo>
                    <a:pt x="0" y="481659"/>
                  </a:lnTo>
                  <a:cubicBezTo>
                    <a:pt x="0" y="215646"/>
                    <a:pt x="215646" y="0"/>
                    <a:pt x="481659" y="0"/>
                  </a:cubicBezTo>
                  <a:close/>
                </a:path>
              </a:pathLst>
            </a:custGeom>
            <a:solidFill>
              <a:srgbClr val="74C4A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963319" cy="1970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235920" y="4479235"/>
            <a:ext cx="3862885" cy="5977213"/>
          </a:xfrm>
          <a:custGeom>
            <a:avLst/>
            <a:gdLst/>
            <a:ahLst/>
            <a:cxnLst/>
            <a:rect r="r" b="b" t="t" l="l"/>
            <a:pathLst>
              <a:path h="5977213" w="3862885">
                <a:moveTo>
                  <a:pt x="0" y="0"/>
                </a:moveTo>
                <a:lnTo>
                  <a:pt x="3862885" y="0"/>
                </a:lnTo>
                <a:lnTo>
                  <a:pt x="3862885" y="5977212"/>
                </a:lnTo>
                <a:lnTo>
                  <a:pt x="0" y="5977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699562" y="5440815"/>
            <a:ext cx="4197888" cy="4884285"/>
          </a:xfrm>
          <a:custGeom>
            <a:avLst/>
            <a:gdLst/>
            <a:ahLst/>
            <a:cxnLst/>
            <a:rect r="r" b="b" t="t" l="l"/>
            <a:pathLst>
              <a:path h="4884285" w="4197888">
                <a:moveTo>
                  <a:pt x="0" y="0"/>
                </a:moveTo>
                <a:lnTo>
                  <a:pt x="4197889" y="0"/>
                </a:lnTo>
                <a:lnTo>
                  <a:pt x="4197889" y="4884285"/>
                </a:lnTo>
                <a:lnTo>
                  <a:pt x="0" y="4884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46" t="-40631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364276" y="6159252"/>
            <a:ext cx="3722011" cy="4864558"/>
          </a:xfrm>
          <a:custGeom>
            <a:avLst/>
            <a:gdLst/>
            <a:ahLst/>
            <a:cxnLst/>
            <a:rect r="r" b="b" t="t" l="l"/>
            <a:pathLst>
              <a:path h="4864558" w="3722011">
                <a:moveTo>
                  <a:pt x="0" y="0"/>
                </a:moveTo>
                <a:lnTo>
                  <a:pt x="3722010" y="0"/>
                </a:lnTo>
                <a:lnTo>
                  <a:pt x="3722010" y="4864558"/>
                </a:lnTo>
                <a:lnTo>
                  <a:pt x="0" y="4864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9804" r="-9639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1114425"/>
            <a:ext cx="9587360" cy="1617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1"/>
              </a:lnSpc>
            </a:pPr>
            <a:r>
              <a:rPr lang="en-US" sz="576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Transformarmos los datos </a:t>
            </a:r>
            <a:r>
              <a:rPr lang="en-US" sz="576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 música para tus oídos.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040562" y="6557855"/>
            <a:ext cx="1743198" cy="4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6"/>
              </a:lnSpc>
            </a:pPr>
            <a:r>
              <a:rPr lang="en-US" sz="1726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ARELLIS CARLA</a:t>
            </a:r>
          </a:p>
          <a:p>
            <a:pPr algn="ctr">
              <a:lnSpc>
                <a:spcPts val="1941"/>
              </a:lnSpc>
            </a:pPr>
            <a:r>
              <a:rPr lang="en-US" sz="155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Analista de datos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027649" y="4794532"/>
            <a:ext cx="4033657" cy="6459275"/>
            <a:chOff x="0" y="0"/>
            <a:chExt cx="812800" cy="130157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1301573"/>
            </a:xfrm>
            <a:custGeom>
              <a:avLst/>
              <a:gdLst/>
              <a:ahLst/>
              <a:cxnLst/>
              <a:rect r="r" b="b" t="t" l="l"/>
              <a:pathLst>
                <a:path h="1301573" w="812800">
                  <a:moveTo>
                    <a:pt x="44145" y="0"/>
                  </a:moveTo>
                  <a:lnTo>
                    <a:pt x="768655" y="0"/>
                  </a:lnTo>
                  <a:cubicBezTo>
                    <a:pt x="793036" y="0"/>
                    <a:pt x="812800" y="19764"/>
                    <a:pt x="812800" y="44145"/>
                  </a:cubicBezTo>
                  <a:lnTo>
                    <a:pt x="812800" y="1257428"/>
                  </a:lnTo>
                  <a:cubicBezTo>
                    <a:pt x="812800" y="1269136"/>
                    <a:pt x="808149" y="1280365"/>
                    <a:pt x="799870" y="1288643"/>
                  </a:cubicBezTo>
                  <a:cubicBezTo>
                    <a:pt x="791592" y="1296922"/>
                    <a:pt x="780363" y="1301573"/>
                    <a:pt x="768655" y="1301573"/>
                  </a:cubicBezTo>
                  <a:lnTo>
                    <a:pt x="44145" y="1301573"/>
                  </a:lnTo>
                  <a:cubicBezTo>
                    <a:pt x="19764" y="1301573"/>
                    <a:pt x="0" y="1281809"/>
                    <a:pt x="0" y="1257428"/>
                  </a:cubicBezTo>
                  <a:lnTo>
                    <a:pt x="0" y="44145"/>
                  </a:lnTo>
                  <a:cubicBezTo>
                    <a:pt x="0" y="19764"/>
                    <a:pt x="19764" y="0"/>
                    <a:pt x="44145" y="0"/>
                  </a:cubicBezTo>
                  <a:close/>
                </a:path>
              </a:pathLst>
            </a:custGeom>
            <a:blipFill>
              <a:blip r:embed="rId6">
                <a:alphaModFix amt="82000"/>
              </a:blip>
              <a:stretch>
                <a:fillRect l="-1744" t="0" r="-1744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8355999" y="6060567"/>
            <a:ext cx="1499803" cy="4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6"/>
              </a:lnSpc>
            </a:pPr>
            <a:r>
              <a:rPr lang="en-US" sz="1726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SARA RICO</a:t>
            </a:r>
          </a:p>
          <a:p>
            <a:pPr algn="ctr">
              <a:lnSpc>
                <a:spcPts val="1941"/>
              </a:lnSpc>
            </a:pPr>
            <a:r>
              <a:rPr lang="en-US" sz="155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Analista de datos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31389" y="5765822"/>
            <a:ext cx="1647831" cy="4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6"/>
              </a:lnSpc>
            </a:pPr>
            <a:r>
              <a:rPr lang="en-US" sz="1726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MARTA GÓMEZ</a:t>
            </a:r>
          </a:p>
          <a:p>
            <a:pPr algn="ctr">
              <a:lnSpc>
                <a:spcPts val="1941"/>
              </a:lnSpc>
            </a:pPr>
            <a:r>
              <a:rPr lang="en-US" sz="155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Analista de datos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467286" y="6468256"/>
            <a:ext cx="1932327" cy="4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6"/>
              </a:lnSpc>
            </a:pPr>
            <a:r>
              <a:rPr lang="en-US" sz="1726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CRIS FERNÁNDEZ</a:t>
            </a:r>
          </a:p>
          <a:p>
            <a:pPr algn="ctr">
              <a:lnSpc>
                <a:spcPts val="1941"/>
              </a:lnSpc>
            </a:pPr>
            <a:r>
              <a:rPr lang="en-US" sz="155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Scrum  master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441142" y="6719247"/>
            <a:ext cx="1712115" cy="4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6"/>
              </a:lnSpc>
            </a:pPr>
            <a:r>
              <a:rPr lang="en-US" sz="1726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INMA QUESADA</a:t>
            </a:r>
          </a:p>
          <a:p>
            <a:pPr algn="ctr">
              <a:lnSpc>
                <a:spcPts val="1941"/>
              </a:lnSpc>
            </a:pPr>
            <a:r>
              <a:rPr lang="en-US" sz="155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Analista de datos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463491" y="1256040"/>
            <a:ext cx="6218294" cy="20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1"/>
              </a:lnSpc>
            </a:pPr>
            <a:r>
              <a:rPr lang="en-US" sz="280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Somos </a:t>
            </a:r>
            <a:r>
              <a:rPr lang="en-US" sz="2802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MVSIC</a:t>
            </a:r>
            <a:r>
              <a:rPr lang="en-US" sz="280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una consultora especializada en la industria musical.</a:t>
            </a:r>
          </a:p>
          <a:p>
            <a:pPr algn="l">
              <a:lnSpc>
                <a:spcPts val="3251"/>
              </a:lnSpc>
            </a:pPr>
            <a:r>
              <a:rPr lang="en-US" sz="280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Ayudamos a sellos discográficos, plataformas de streaming y artistas a tomar decisiones basadas en datos.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247D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E939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188351" y="4284530"/>
            <a:ext cx="7666368" cy="255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1"/>
              </a:lnSpc>
            </a:pPr>
            <a:r>
              <a:rPr lang="en-US" sz="8606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Gracias</a:t>
            </a:r>
          </a:p>
          <a:p>
            <a:pPr algn="ctr" marL="0" indent="0" lvl="0">
              <a:lnSpc>
                <a:spcPts val="8951"/>
              </a:lnSpc>
              <a:spcBef>
                <a:spcPct val="0"/>
              </a:spcBef>
            </a:pPr>
            <a:r>
              <a:rPr lang="en-US" b="true" sz="860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🙂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232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01073"/>
            <a:ext cx="9587360" cy="161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1"/>
              </a:lnSpc>
            </a:pPr>
            <a:r>
              <a:rPr lang="en-US" sz="576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Briefing</a:t>
            </a:r>
          </a:p>
          <a:p>
            <a:pPr algn="l">
              <a:lnSpc>
                <a:spcPts val="5991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4005262" y="5241608"/>
            <a:ext cx="111442" cy="108585"/>
            <a:chOff x="0" y="0"/>
            <a:chExt cx="148590" cy="144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6990" y="4445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9210" y="52070"/>
                    <a:pt x="8890" y="45720"/>
                    <a:pt x="3810" y="39370"/>
                  </a:cubicBezTo>
                  <a:cubicBezTo>
                    <a:pt x="0" y="31750"/>
                    <a:pt x="3810" y="11430"/>
                    <a:pt x="10160" y="635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0100310" y="1561148"/>
            <a:ext cx="111442" cy="108585"/>
            <a:chOff x="0" y="0"/>
            <a:chExt cx="148590" cy="1447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6990" y="45720"/>
              <a:ext cx="49530" cy="50800"/>
            </a:xfrm>
            <a:custGeom>
              <a:avLst/>
              <a:gdLst/>
              <a:ahLst/>
              <a:cxnLst/>
              <a:rect r="r" b="b" t="t" l="l"/>
              <a:pathLst>
                <a:path h="50800" w="49530">
                  <a:moveTo>
                    <a:pt x="49530" y="17780"/>
                  </a:moveTo>
                  <a:cubicBezTo>
                    <a:pt x="27940" y="5080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6350"/>
                    <a:pt x="43180" y="63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2497752" y="2746058"/>
            <a:ext cx="115252" cy="117158"/>
            <a:chOff x="0" y="0"/>
            <a:chExt cx="153670" cy="1562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260" y="50800"/>
              <a:ext cx="54610" cy="54610"/>
            </a:xfrm>
            <a:custGeom>
              <a:avLst/>
              <a:gdLst/>
              <a:ahLst/>
              <a:cxnLst/>
              <a:rect r="r" b="b" t="t" l="l"/>
              <a:pathLst>
                <a:path h="54610" w="54610">
                  <a:moveTo>
                    <a:pt x="53340" y="27940"/>
                  </a:moveTo>
                  <a:cubicBezTo>
                    <a:pt x="19050" y="54610"/>
                    <a:pt x="10160" y="48260"/>
                    <a:pt x="6350" y="41910"/>
                  </a:cubicBezTo>
                  <a:cubicBezTo>
                    <a:pt x="2540" y="35560"/>
                    <a:pt x="1270" y="24130"/>
                    <a:pt x="5080" y="17780"/>
                  </a:cubicBezTo>
                  <a:cubicBezTo>
                    <a:pt x="7620" y="11430"/>
                    <a:pt x="16510" y="5080"/>
                    <a:pt x="24130" y="3810"/>
                  </a:cubicBezTo>
                  <a:cubicBezTo>
                    <a:pt x="30480" y="2540"/>
                    <a:pt x="41910" y="6350"/>
                    <a:pt x="45720" y="11430"/>
                  </a:cubicBezTo>
                  <a:cubicBezTo>
                    <a:pt x="50800" y="16510"/>
                    <a:pt x="54610" y="26670"/>
                    <a:pt x="52070" y="34290"/>
                  </a:cubicBezTo>
                  <a:cubicBezTo>
                    <a:pt x="50800" y="40640"/>
                    <a:pt x="43180" y="49530"/>
                    <a:pt x="36830" y="52070"/>
                  </a:cubicBezTo>
                  <a:cubicBezTo>
                    <a:pt x="30480" y="54610"/>
                    <a:pt x="19050" y="53340"/>
                    <a:pt x="13970" y="49530"/>
                  </a:cubicBezTo>
                  <a:cubicBezTo>
                    <a:pt x="7620" y="44450"/>
                    <a:pt x="0" y="30480"/>
                    <a:pt x="2540" y="22860"/>
                  </a:cubicBezTo>
                  <a:cubicBezTo>
                    <a:pt x="3810" y="13970"/>
                    <a:pt x="19050" y="0"/>
                    <a:pt x="27940" y="0"/>
                  </a:cubicBezTo>
                  <a:cubicBezTo>
                    <a:pt x="35560" y="0"/>
                    <a:pt x="53340" y="22860"/>
                    <a:pt x="53340" y="2286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1652885" y="4813935"/>
            <a:ext cx="111442" cy="108585"/>
            <a:chOff x="0" y="0"/>
            <a:chExt cx="148590" cy="1447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7940" y="52070"/>
                    <a:pt x="8890" y="45720"/>
                    <a:pt x="3810" y="38100"/>
                  </a:cubicBezTo>
                  <a:cubicBezTo>
                    <a:pt x="0" y="3175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153954">
            <a:off x="-272280" y="2242159"/>
            <a:ext cx="13266183" cy="3648200"/>
          </a:xfrm>
          <a:custGeom>
            <a:avLst/>
            <a:gdLst/>
            <a:ahLst/>
            <a:cxnLst/>
            <a:rect r="r" b="b" t="t" l="l"/>
            <a:pathLst>
              <a:path h="3648200" w="13266183">
                <a:moveTo>
                  <a:pt x="0" y="0"/>
                </a:moveTo>
                <a:lnTo>
                  <a:pt x="13266183" y="0"/>
                </a:lnTo>
                <a:lnTo>
                  <a:pt x="13266183" y="3648200"/>
                </a:lnTo>
                <a:lnTo>
                  <a:pt x="0" y="3648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59633">
            <a:off x="12382099" y="591175"/>
            <a:ext cx="3432417" cy="3524947"/>
          </a:xfrm>
          <a:custGeom>
            <a:avLst/>
            <a:gdLst/>
            <a:ahLst/>
            <a:cxnLst/>
            <a:rect r="r" b="b" t="t" l="l"/>
            <a:pathLst>
              <a:path h="3524947" w="3432417">
                <a:moveTo>
                  <a:pt x="0" y="0"/>
                </a:moveTo>
                <a:lnTo>
                  <a:pt x="3432417" y="0"/>
                </a:lnTo>
                <a:lnTo>
                  <a:pt x="3432417" y="3524947"/>
                </a:lnTo>
                <a:lnTo>
                  <a:pt x="0" y="3524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6223584"/>
            <a:ext cx="6452982" cy="2595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Wave Records</a:t>
            </a: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un sello discográfico independiente quiere analizar qué géneros, artistas y canciones de su catálogo han funcionado mejor en los últimos 6 años en Spotify y Last.fm, con el fin de optimizar su inversión en publicidad digital.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56031" y="6223584"/>
            <a:ext cx="6452982" cy="2914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>
                <a:solidFill>
                  <a:srgbClr val="27B28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Desde MVSIC vamos a analizar los datos de las dos plataformas musicales para identificar la tendencias de los últimos 6 años.</a:t>
            </a:r>
          </a:p>
          <a:p>
            <a:pPr algn="l">
              <a:lnSpc>
                <a:spcPts val="2911"/>
              </a:lnSpc>
            </a:pPr>
          </a:p>
          <a:p>
            <a:pPr algn="l">
              <a:lnSpc>
                <a:spcPts val="2911"/>
              </a:lnSpc>
            </a:pPr>
            <a:r>
              <a:rPr lang="en-US" sz="2799">
                <a:solidFill>
                  <a:srgbClr val="27B28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Las herramientas utilizadas para el análisis de datos han sido: Python, SQL y csv.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232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405840" y="3829050"/>
            <a:ext cx="11866199" cy="410181"/>
            <a:chOff x="0" y="0"/>
            <a:chExt cx="15821599" cy="546908"/>
          </a:xfrm>
        </p:grpSpPr>
        <p:sp>
          <p:nvSpPr>
            <p:cNvPr name="AutoShape 6" id="6"/>
            <p:cNvSpPr/>
            <p:nvPr/>
          </p:nvSpPr>
          <p:spPr>
            <a:xfrm flipV="true">
              <a:off x="0" y="540558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V="true">
              <a:off x="0" y="402638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0" y="262938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V="true">
              <a:off x="0" y="133350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flipV="true">
              <a:off x="0" y="6350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5311982" y="3787248"/>
            <a:ext cx="187718" cy="537699"/>
          </a:xfrm>
          <a:custGeom>
            <a:avLst/>
            <a:gdLst/>
            <a:ahLst/>
            <a:cxnLst/>
            <a:rect r="r" b="b" t="t" l="l"/>
            <a:pathLst>
              <a:path h="537699" w="187718">
                <a:moveTo>
                  <a:pt x="0" y="0"/>
                </a:moveTo>
                <a:lnTo>
                  <a:pt x="187717" y="0"/>
                </a:lnTo>
                <a:lnTo>
                  <a:pt x="187717" y="537700"/>
                </a:lnTo>
                <a:lnTo>
                  <a:pt x="0" y="537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405840" y="4557957"/>
            <a:ext cx="11866199" cy="410181"/>
            <a:chOff x="0" y="0"/>
            <a:chExt cx="15821599" cy="546908"/>
          </a:xfrm>
        </p:grpSpPr>
        <p:sp>
          <p:nvSpPr>
            <p:cNvPr name="AutoShape 13" id="13"/>
            <p:cNvSpPr/>
            <p:nvPr/>
          </p:nvSpPr>
          <p:spPr>
            <a:xfrm flipV="true">
              <a:off x="0" y="540558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flipV="true">
              <a:off x="0" y="402638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flipV="true">
              <a:off x="0" y="262938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V="true">
              <a:off x="0" y="133350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0" y="6350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5311982" y="4516156"/>
            <a:ext cx="187718" cy="537699"/>
          </a:xfrm>
          <a:custGeom>
            <a:avLst/>
            <a:gdLst/>
            <a:ahLst/>
            <a:cxnLst/>
            <a:rect r="r" b="b" t="t" l="l"/>
            <a:pathLst>
              <a:path h="537699" w="187718">
                <a:moveTo>
                  <a:pt x="0" y="0"/>
                </a:moveTo>
                <a:lnTo>
                  <a:pt x="187717" y="0"/>
                </a:lnTo>
                <a:lnTo>
                  <a:pt x="187717" y="537699"/>
                </a:lnTo>
                <a:lnTo>
                  <a:pt x="0" y="537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5405840" y="5425834"/>
            <a:ext cx="11866199" cy="410181"/>
            <a:chOff x="0" y="0"/>
            <a:chExt cx="15821599" cy="546908"/>
          </a:xfrm>
        </p:grpSpPr>
        <p:sp>
          <p:nvSpPr>
            <p:cNvPr name="AutoShape 20" id="20"/>
            <p:cNvSpPr/>
            <p:nvPr/>
          </p:nvSpPr>
          <p:spPr>
            <a:xfrm flipV="true">
              <a:off x="0" y="540558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V="true">
              <a:off x="0" y="402638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 flipV="true">
              <a:off x="0" y="262938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V="true">
              <a:off x="0" y="133350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flipV="true">
              <a:off x="0" y="6350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5311982" y="5384032"/>
            <a:ext cx="187718" cy="537699"/>
          </a:xfrm>
          <a:custGeom>
            <a:avLst/>
            <a:gdLst/>
            <a:ahLst/>
            <a:cxnLst/>
            <a:rect r="r" b="b" t="t" l="l"/>
            <a:pathLst>
              <a:path h="537699" w="187718">
                <a:moveTo>
                  <a:pt x="0" y="0"/>
                </a:moveTo>
                <a:lnTo>
                  <a:pt x="187717" y="0"/>
                </a:lnTo>
                <a:lnTo>
                  <a:pt x="187717" y="537700"/>
                </a:lnTo>
                <a:lnTo>
                  <a:pt x="0" y="537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700682" y="3960101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7" y="0"/>
                </a:lnTo>
                <a:lnTo>
                  <a:pt x="101447" y="332329"/>
                </a:lnTo>
                <a:lnTo>
                  <a:pt x="0" y="33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920234" y="3867976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7" y="0"/>
                </a:lnTo>
                <a:lnTo>
                  <a:pt x="101447" y="332329"/>
                </a:lnTo>
                <a:lnTo>
                  <a:pt x="0" y="33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150673" y="3739853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7" y="0"/>
                </a:lnTo>
                <a:lnTo>
                  <a:pt x="101447" y="332329"/>
                </a:lnTo>
                <a:lnTo>
                  <a:pt x="0" y="33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690270" y="4507143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8" y="0"/>
                </a:lnTo>
                <a:lnTo>
                  <a:pt x="101448" y="332328"/>
                </a:lnTo>
                <a:lnTo>
                  <a:pt x="0" y="332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928140" y="4398871"/>
            <a:ext cx="399668" cy="318173"/>
          </a:xfrm>
          <a:custGeom>
            <a:avLst/>
            <a:gdLst/>
            <a:ahLst/>
            <a:cxnLst/>
            <a:rect r="r" b="b" t="t" l="l"/>
            <a:pathLst>
              <a:path h="318173" w="399668">
                <a:moveTo>
                  <a:pt x="0" y="0"/>
                </a:moveTo>
                <a:lnTo>
                  <a:pt x="399668" y="0"/>
                </a:lnTo>
                <a:lnTo>
                  <a:pt x="399668" y="318173"/>
                </a:lnTo>
                <a:lnTo>
                  <a:pt x="0" y="318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209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5396315" y="6451994"/>
            <a:ext cx="11866199" cy="410181"/>
            <a:chOff x="0" y="0"/>
            <a:chExt cx="15821599" cy="546908"/>
          </a:xfrm>
        </p:grpSpPr>
        <p:sp>
          <p:nvSpPr>
            <p:cNvPr name="AutoShape 32" id="32"/>
            <p:cNvSpPr/>
            <p:nvPr/>
          </p:nvSpPr>
          <p:spPr>
            <a:xfrm flipV="true">
              <a:off x="0" y="540558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V="true">
              <a:off x="0" y="402638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V="true">
              <a:off x="0" y="262938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V="true">
              <a:off x="0" y="133350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V="true">
              <a:off x="0" y="6350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37" id="37"/>
          <p:cNvSpPr/>
          <p:nvPr/>
        </p:nvSpPr>
        <p:spPr>
          <a:xfrm flipH="false" flipV="false" rot="0">
            <a:off x="5302457" y="6410192"/>
            <a:ext cx="187718" cy="537699"/>
          </a:xfrm>
          <a:custGeom>
            <a:avLst/>
            <a:gdLst/>
            <a:ahLst/>
            <a:cxnLst/>
            <a:rect r="r" b="b" t="t" l="l"/>
            <a:pathLst>
              <a:path h="537699" w="187718">
                <a:moveTo>
                  <a:pt x="0" y="0"/>
                </a:moveTo>
                <a:lnTo>
                  <a:pt x="187717" y="0"/>
                </a:lnTo>
                <a:lnTo>
                  <a:pt x="187717" y="537700"/>
                </a:lnTo>
                <a:lnTo>
                  <a:pt x="0" y="537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5405840" y="7300821"/>
            <a:ext cx="11866199" cy="410181"/>
            <a:chOff x="0" y="0"/>
            <a:chExt cx="15821599" cy="546908"/>
          </a:xfrm>
        </p:grpSpPr>
        <p:sp>
          <p:nvSpPr>
            <p:cNvPr name="AutoShape 39" id="39"/>
            <p:cNvSpPr/>
            <p:nvPr/>
          </p:nvSpPr>
          <p:spPr>
            <a:xfrm flipV="true">
              <a:off x="0" y="540558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 flipV="true">
              <a:off x="0" y="402638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V="true">
              <a:off x="0" y="262938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V="true">
              <a:off x="0" y="133350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V="true">
              <a:off x="0" y="6350"/>
              <a:ext cx="15821599" cy="0"/>
            </a:xfrm>
            <a:prstGeom prst="line">
              <a:avLst/>
            </a:prstGeom>
            <a:ln cap="flat" w="12700">
              <a:solidFill>
                <a:srgbClr val="FFFFFF">
                  <a:alpha val="37647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5311982" y="7259019"/>
            <a:ext cx="187718" cy="537699"/>
          </a:xfrm>
          <a:custGeom>
            <a:avLst/>
            <a:gdLst/>
            <a:ahLst/>
            <a:cxnLst/>
            <a:rect r="r" b="b" t="t" l="l"/>
            <a:pathLst>
              <a:path h="537699" w="187718">
                <a:moveTo>
                  <a:pt x="0" y="0"/>
                </a:moveTo>
                <a:lnTo>
                  <a:pt x="187717" y="0"/>
                </a:lnTo>
                <a:lnTo>
                  <a:pt x="187717" y="537700"/>
                </a:lnTo>
                <a:lnTo>
                  <a:pt x="0" y="537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6052789" y="7190013"/>
            <a:ext cx="377663" cy="300655"/>
          </a:xfrm>
          <a:custGeom>
            <a:avLst/>
            <a:gdLst/>
            <a:ahLst/>
            <a:cxnLst/>
            <a:rect r="r" b="b" t="t" l="l"/>
            <a:pathLst>
              <a:path h="300655" w="377663">
                <a:moveTo>
                  <a:pt x="0" y="0"/>
                </a:moveTo>
                <a:lnTo>
                  <a:pt x="377663" y="0"/>
                </a:lnTo>
                <a:lnTo>
                  <a:pt x="377663" y="300655"/>
                </a:lnTo>
                <a:lnTo>
                  <a:pt x="0" y="300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209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5529997" y="7527869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8" y="0"/>
                </a:lnTo>
                <a:lnTo>
                  <a:pt x="101448" y="332328"/>
                </a:lnTo>
                <a:lnTo>
                  <a:pt x="0" y="332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6884216" y="7355584"/>
            <a:ext cx="377663" cy="300655"/>
          </a:xfrm>
          <a:custGeom>
            <a:avLst/>
            <a:gdLst/>
            <a:ahLst/>
            <a:cxnLst/>
            <a:rect r="r" b="b" t="t" l="l"/>
            <a:pathLst>
              <a:path h="300655" w="377663">
                <a:moveTo>
                  <a:pt x="0" y="0"/>
                </a:moveTo>
                <a:lnTo>
                  <a:pt x="377663" y="0"/>
                </a:lnTo>
                <a:lnTo>
                  <a:pt x="377663" y="300655"/>
                </a:lnTo>
                <a:lnTo>
                  <a:pt x="0" y="300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209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5749720" y="7224125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8" y="0"/>
                </a:lnTo>
                <a:lnTo>
                  <a:pt x="101448" y="332329"/>
                </a:lnTo>
                <a:lnTo>
                  <a:pt x="0" y="33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1028700" y="901073"/>
            <a:ext cx="9587360" cy="86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1"/>
              </a:lnSpc>
            </a:pPr>
            <a:r>
              <a:rPr lang="en-US" sz="576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Planning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-2815010" y="4587279"/>
            <a:ext cx="778442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2. </a:t>
            </a:r>
            <a:r>
              <a:rPr lang="en-US" sz="15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Brainstorming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-2786306" y="5484557"/>
            <a:ext cx="778442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3.</a:t>
            </a:r>
            <a:r>
              <a:rPr lang="en-US" sz="15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Generación de datos y consultas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-2815010" y="3852581"/>
            <a:ext cx="778442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345439" indent="-172720" lvl="1">
              <a:lnSpc>
                <a:spcPts val="2239"/>
              </a:lnSpc>
              <a:spcBef>
                <a:spcPct val="0"/>
              </a:spcBef>
              <a:buAutoNum type="arabicPeriod" startAt="1"/>
            </a:pPr>
            <a:r>
              <a:rPr lang="en-US" b="true" sz="1599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1.</a:t>
            </a:r>
            <a:r>
              <a:rPr lang="en-US" sz="15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Análisis y revisión de las API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5531197" y="3221100"/>
            <a:ext cx="720923" cy="24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1"/>
              </a:lnSpc>
              <a:spcBef>
                <a:spcPct val="0"/>
              </a:spcBef>
            </a:pPr>
            <a:r>
              <a:rPr lang="en-US" b="true" sz="1479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Sábado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308731" y="3221100"/>
            <a:ext cx="720923" cy="24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1"/>
              </a:lnSpc>
              <a:spcBef>
                <a:spcPct val="0"/>
              </a:spcBef>
            </a:pPr>
            <a:r>
              <a:rPr lang="en-US" b="true" sz="1479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Sábado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6690270" y="3221100"/>
            <a:ext cx="875407" cy="24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1"/>
              </a:lnSpc>
              <a:spcBef>
                <a:spcPct val="0"/>
              </a:spcBef>
            </a:pPr>
            <a:r>
              <a:rPr lang="en-US" b="true" sz="1479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Domingo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474263" y="3221100"/>
            <a:ext cx="875407" cy="24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1"/>
              </a:lnSpc>
              <a:spcBef>
                <a:spcPct val="0"/>
              </a:spcBef>
            </a:pPr>
            <a:r>
              <a:rPr lang="en-US" b="true" sz="1479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Domingo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7952109" y="3221100"/>
            <a:ext cx="559743" cy="24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1"/>
              </a:lnSpc>
              <a:spcBef>
                <a:spcPct val="0"/>
              </a:spcBef>
            </a:pPr>
            <a:r>
              <a:rPr lang="en-US" b="true" sz="1479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Lunes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5749720" y="3221100"/>
            <a:ext cx="559743" cy="24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1"/>
              </a:lnSpc>
              <a:spcBef>
                <a:spcPct val="0"/>
              </a:spcBef>
            </a:pPr>
            <a:r>
              <a:rPr lang="en-US" b="true" sz="1479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Lunes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8902377" y="3221100"/>
            <a:ext cx="640259" cy="24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1"/>
              </a:lnSpc>
              <a:spcBef>
                <a:spcPct val="0"/>
              </a:spcBef>
            </a:pPr>
            <a:r>
              <a:rPr lang="en-US" b="true" sz="1479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Martes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6757138" y="3221100"/>
            <a:ext cx="640259" cy="24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1"/>
              </a:lnSpc>
              <a:spcBef>
                <a:spcPct val="0"/>
              </a:spcBef>
            </a:pPr>
            <a:r>
              <a:rPr lang="en-US" b="true" sz="1479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Martes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885536" y="3221100"/>
            <a:ext cx="911572" cy="24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1"/>
              </a:lnSpc>
              <a:spcBef>
                <a:spcPct val="0"/>
              </a:spcBef>
            </a:pPr>
            <a:r>
              <a:rPr lang="en-US" b="true" sz="1479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Miércoles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149533" y="3221100"/>
            <a:ext cx="660350" cy="24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1"/>
              </a:lnSpc>
              <a:spcBef>
                <a:spcPct val="0"/>
              </a:spcBef>
            </a:pPr>
            <a:r>
              <a:rPr lang="en-US" b="true" sz="1479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Jueves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190883" y="3221100"/>
            <a:ext cx="717798" cy="24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1"/>
              </a:lnSpc>
              <a:spcBef>
                <a:spcPct val="0"/>
              </a:spcBef>
            </a:pPr>
            <a:r>
              <a:rPr lang="en-US" b="true" sz="1479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Viernes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-2795831" y="6456932"/>
            <a:ext cx="778442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4.</a:t>
            </a:r>
            <a:r>
              <a:rPr lang="en-US" sz="15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Procesamiento y análisis de datos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-2786306" y="7334775"/>
            <a:ext cx="778442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5. Presentación y exposición del proyecto</a:t>
            </a:r>
          </a:p>
        </p:txBody>
      </p:sp>
      <p:sp>
        <p:nvSpPr>
          <p:cNvPr name="Freeform 66" id="66"/>
          <p:cNvSpPr/>
          <p:nvPr/>
        </p:nvSpPr>
        <p:spPr>
          <a:xfrm flipH="false" flipV="false" rot="0">
            <a:off x="7917964" y="5298596"/>
            <a:ext cx="399668" cy="318173"/>
          </a:xfrm>
          <a:custGeom>
            <a:avLst/>
            <a:gdLst/>
            <a:ahLst/>
            <a:cxnLst/>
            <a:rect r="r" b="b" t="t" l="l"/>
            <a:pathLst>
              <a:path h="318173" w="399668">
                <a:moveTo>
                  <a:pt x="0" y="0"/>
                </a:moveTo>
                <a:lnTo>
                  <a:pt x="399667" y="0"/>
                </a:lnTo>
                <a:lnTo>
                  <a:pt x="399667" y="318173"/>
                </a:lnTo>
                <a:lnTo>
                  <a:pt x="0" y="318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209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8410404" y="5457682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8" y="0"/>
                </a:lnTo>
                <a:lnTo>
                  <a:pt x="101448" y="332329"/>
                </a:lnTo>
                <a:lnTo>
                  <a:pt x="0" y="33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8869688" y="5259670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8" y="0"/>
                </a:lnTo>
                <a:lnTo>
                  <a:pt x="101448" y="332328"/>
                </a:lnTo>
                <a:lnTo>
                  <a:pt x="0" y="332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9206544" y="5384032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8" y="0"/>
                </a:lnTo>
                <a:lnTo>
                  <a:pt x="101448" y="332329"/>
                </a:lnTo>
                <a:lnTo>
                  <a:pt x="0" y="33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0" id="70"/>
          <p:cNvSpPr/>
          <p:nvPr/>
        </p:nvSpPr>
        <p:spPr>
          <a:xfrm flipH="false" flipV="false" rot="0">
            <a:off x="9554781" y="5217868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8" y="0"/>
                </a:lnTo>
                <a:lnTo>
                  <a:pt x="101448" y="332329"/>
                </a:lnTo>
                <a:lnTo>
                  <a:pt x="0" y="33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10239874" y="5190328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8" y="0"/>
                </a:lnTo>
                <a:lnTo>
                  <a:pt x="101448" y="332329"/>
                </a:lnTo>
                <a:lnTo>
                  <a:pt x="0" y="33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2" id="72"/>
          <p:cNvSpPr/>
          <p:nvPr/>
        </p:nvSpPr>
        <p:spPr>
          <a:xfrm flipH="false" flipV="false" rot="0">
            <a:off x="10465147" y="5245985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7" y="0"/>
                </a:lnTo>
                <a:lnTo>
                  <a:pt x="101447" y="332328"/>
                </a:lnTo>
                <a:lnTo>
                  <a:pt x="0" y="332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3" id="73"/>
          <p:cNvSpPr/>
          <p:nvPr/>
        </p:nvSpPr>
        <p:spPr>
          <a:xfrm flipH="false" flipV="false" rot="0">
            <a:off x="10632744" y="5474285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7" y="0"/>
                </a:lnTo>
                <a:lnTo>
                  <a:pt x="101447" y="332329"/>
                </a:lnTo>
                <a:lnTo>
                  <a:pt x="0" y="33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4" id="74"/>
          <p:cNvSpPr/>
          <p:nvPr/>
        </p:nvSpPr>
        <p:spPr>
          <a:xfrm flipH="false" flipV="false" rot="0">
            <a:off x="11279874" y="5253063"/>
            <a:ext cx="399668" cy="318173"/>
          </a:xfrm>
          <a:custGeom>
            <a:avLst/>
            <a:gdLst/>
            <a:ahLst/>
            <a:cxnLst/>
            <a:rect r="r" b="b" t="t" l="l"/>
            <a:pathLst>
              <a:path h="318173" w="399668">
                <a:moveTo>
                  <a:pt x="0" y="0"/>
                </a:moveTo>
                <a:lnTo>
                  <a:pt x="399668" y="0"/>
                </a:lnTo>
                <a:lnTo>
                  <a:pt x="399668" y="318172"/>
                </a:lnTo>
                <a:lnTo>
                  <a:pt x="0" y="318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209"/>
            </a:stretch>
          </a:blipFill>
        </p:spPr>
      </p:sp>
      <p:sp>
        <p:nvSpPr>
          <p:cNvPr name="Freeform 75" id="75"/>
          <p:cNvSpPr/>
          <p:nvPr/>
        </p:nvSpPr>
        <p:spPr>
          <a:xfrm flipH="false" flipV="false" rot="0">
            <a:off x="13942091" y="6466457"/>
            <a:ext cx="399668" cy="318173"/>
          </a:xfrm>
          <a:custGeom>
            <a:avLst/>
            <a:gdLst/>
            <a:ahLst/>
            <a:cxnLst/>
            <a:rect r="r" b="b" t="t" l="l"/>
            <a:pathLst>
              <a:path h="318173" w="399668">
                <a:moveTo>
                  <a:pt x="0" y="0"/>
                </a:moveTo>
                <a:lnTo>
                  <a:pt x="399668" y="0"/>
                </a:lnTo>
                <a:lnTo>
                  <a:pt x="399668" y="318173"/>
                </a:lnTo>
                <a:lnTo>
                  <a:pt x="0" y="318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209"/>
            </a:stretch>
          </a:blipFill>
        </p:spPr>
      </p:sp>
      <p:sp>
        <p:nvSpPr>
          <p:cNvPr name="Freeform 76" id="76"/>
          <p:cNvSpPr/>
          <p:nvPr/>
        </p:nvSpPr>
        <p:spPr>
          <a:xfrm flipH="false" flipV="false" rot="0">
            <a:off x="15094676" y="6452302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8" y="0"/>
                </a:lnTo>
                <a:lnTo>
                  <a:pt x="101448" y="332328"/>
                </a:lnTo>
                <a:lnTo>
                  <a:pt x="0" y="332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7" id="77"/>
          <p:cNvSpPr/>
          <p:nvPr/>
        </p:nvSpPr>
        <p:spPr>
          <a:xfrm flipH="false" flipV="false" rot="0">
            <a:off x="13424870" y="6459380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8" y="0"/>
                </a:lnTo>
                <a:lnTo>
                  <a:pt x="101448" y="332328"/>
                </a:lnTo>
                <a:lnTo>
                  <a:pt x="0" y="332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8" id="78"/>
          <p:cNvSpPr/>
          <p:nvPr/>
        </p:nvSpPr>
        <p:spPr>
          <a:xfrm flipH="false" flipV="false" rot="0">
            <a:off x="13669193" y="6197965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8" y="0"/>
                </a:lnTo>
                <a:lnTo>
                  <a:pt x="101448" y="332329"/>
                </a:lnTo>
                <a:lnTo>
                  <a:pt x="0" y="33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9" id="79"/>
          <p:cNvSpPr/>
          <p:nvPr/>
        </p:nvSpPr>
        <p:spPr>
          <a:xfrm flipH="false" flipV="false" rot="0">
            <a:off x="14810519" y="6285830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7" y="0"/>
                </a:lnTo>
                <a:lnTo>
                  <a:pt x="101447" y="332328"/>
                </a:lnTo>
                <a:lnTo>
                  <a:pt x="0" y="332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0" id="80"/>
          <p:cNvSpPr/>
          <p:nvPr/>
        </p:nvSpPr>
        <p:spPr>
          <a:xfrm flipH="false" flipV="false" rot="0">
            <a:off x="7461158" y="4557957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7" y="0"/>
                </a:lnTo>
                <a:lnTo>
                  <a:pt x="101447" y="332329"/>
                </a:lnTo>
                <a:lnTo>
                  <a:pt x="0" y="33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1" id="81"/>
          <p:cNvSpPr/>
          <p:nvPr/>
        </p:nvSpPr>
        <p:spPr>
          <a:xfrm flipH="false" flipV="false" rot="0">
            <a:off x="15349670" y="7057961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8" y="0"/>
                </a:lnTo>
                <a:lnTo>
                  <a:pt x="101448" y="332329"/>
                </a:lnTo>
                <a:lnTo>
                  <a:pt x="0" y="33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2" id="82"/>
          <p:cNvSpPr/>
          <p:nvPr/>
        </p:nvSpPr>
        <p:spPr>
          <a:xfrm flipH="false" flipV="false" rot="0">
            <a:off x="16586352" y="7134656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8" y="0"/>
                </a:lnTo>
                <a:lnTo>
                  <a:pt x="101448" y="332329"/>
                </a:lnTo>
                <a:lnTo>
                  <a:pt x="0" y="33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3" id="83"/>
          <p:cNvSpPr/>
          <p:nvPr/>
        </p:nvSpPr>
        <p:spPr>
          <a:xfrm flipH="false" flipV="false" rot="0">
            <a:off x="12629810" y="5370268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8" y="0"/>
                </a:lnTo>
                <a:lnTo>
                  <a:pt x="101448" y="332329"/>
                </a:lnTo>
                <a:lnTo>
                  <a:pt x="0" y="33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4" id="84"/>
          <p:cNvSpPr/>
          <p:nvPr/>
        </p:nvSpPr>
        <p:spPr>
          <a:xfrm flipH="false" flipV="false" rot="0">
            <a:off x="12855083" y="5578313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7" y="0"/>
                </a:lnTo>
                <a:lnTo>
                  <a:pt x="101447" y="332329"/>
                </a:lnTo>
                <a:lnTo>
                  <a:pt x="0" y="33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5" id="85"/>
          <p:cNvSpPr/>
          <p:nvPr/>
        </p:nvSpPr>
        <p:spPr>
          <a:xfrm flipH="false" flipV="false" rot="0">
            <a:off x="12216588" y="5412149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8" y="0"/>
                </a:lnTo>
                <a:lnTo>
                  <a:pt x="101448" y="332329"/>
                </a:lnTo>
                <a:lnTo>
                  <a:pt x="0" y="33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6" id="86"/>
          <p:cNvSpPr/>
          <p:nvPr/>
        </p:nvSpPr>
        <p:spPr>
          <a:xfrm flipH="false" flipV="false" rot="0">
            <a:off x="14564706" y="6184343"/>
            <a:ext cx="101448" cy="332329"/>
          </a:xfrm>
          <a:custGeom>
            <a:avLst/>
            <a:gdLst/>
            <a:ahLst/>
            <a:cxnLst/>
            <a:rect r="r" b="b" t="t" l="l"/>
            <a:pathLst>
              <a:path h="332329" w="101448">
                <a:moveTo>
                  <a:pt x="0" y="0"/>
                </a:moveTo>
                <a:lnTo>
                  <a:pt x="101448" y="0"/>
                </a:lnTo>
                <a:lnTo>
                  <a:pt x="101448" y="332329"/>
                </a:lnTo>
                <a:lnTo>
                  <a:pt x="0" y="33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232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73126" y="4560755"/>
            <a:ext cx="10341749" cy="129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1"/>
              </a:lnSpc>
              <a:spcBef>
                <a:spcPct val="0"/>
              </a:spcBef>
            </a:pPr>
            <a:r>
              <a:rPr lang="en-US" b="true" sz="8606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Retos y Soluciones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232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778504"/>
            <a:ext cx="7488289" cy="1420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1"/>
              </a:lnSpc>
            </a:pPr>
            <a:r>
              <a:rPr lang="en-US" sz="476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Reto 1: </a:t>
            </a:r>
            <a:r>
              <a:rPr lang="en-US" sz="4760" b="true">
                <a:solidFill>
                  <a:srgbClr val="27B28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Conexión con las API de Spotify y last.fm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86900" y="760737"/>
            <a:ext cx="8001039" cy="204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76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Reto 2: </a:t>
            </a:r>
            <a:r>
              <a:rPr lang="en-US" sz="4760" b="true">
                <a:solidFill>
                  <a:srgbClr val="27B28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Selección y extracción de datos</a:t>
            </a:r>
          </a:p>
          <a:p>
            <a:pPr algn="l">
              <a:lnSpc>
                <a:spcPts val="495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31988" y="8214847"/>
            <a:ext cx="3174877" cy="952463"/>
          </a:xfrm>
          <a:custGeom>
            <a:avLst/>
            <a:gdLst/>
            <a:ahLst/>
            <a:cxnLst/>
            <a:rect r="r" b="b" t="t" l="l"/>
            <a:pathLst>
              <a:path h="952463" w="3174877">
                <a:moveTo>
                  <a:pt x="0" y="0"/>
                </a:moveTo>
                <a:lnTo>
                  <a:pt x="3174877" y="0"/>
                </a:lnTo>
                <a:lnTo>
                  <a:pt x="3174877" y="952463"/>
                </a:lnTo>
                <a:lnTo>
                  <a:pt x="0" y="952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10517" y="8275918"/>
            <a:ext cx="3272202" cy="830321"/>
          </a:xfrm>
          <a:custGeom>
            <a:avLst/>
            <a:gdLst/>
            <a:ahLst/>
            <a:cxnLst/>
            <a:rect r="r" b="b" t="t" l="l"/>
            <a:pathLst>
              <a:path h="830321" w="3272202">
                <a:moveTo>
                  <a:pt x="0" y="0"/>
                </a:moveTo>
                <a:lnTo>
                  <a:pt x="3272202" y="0"/>
                </a:lnTo>
                <a:lnTo>
                  <a:pt x="3272202" y="830322"/>
                </a:lnTo>
                <a:lnTo>
                  <a:pt x="0" y="830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63332" y="7814971"/>
            <a:ext cx="1596707" cy="1752216"/>
          </a:xfrm>
          <a:custGeom>
            <a:avLst/>
            <a:gdLst/>
            <a:ahLst/>
            <a:cxnLst/>
            <a:rect r="r" b="b" t="t" l="l"/>
            <a:pathLst>
              <a:path h="1752216" w="1596707">
                <a:moveTo>
                  <a:pt x="0" y="0"/>
                </a:moveTo>
                <a:lnTo>
                  <a:pt x="1596707" y="0"/>
                </a:lnTo>
                <a:lnTo>
                  <a:pt x="1596707" y="1752216"/>
                </a:lnTo>
                <a:lnTo>
                  <a:pt x="0" y="1752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560746" y="2629110"/>
            <a:ext cx="7698554" cy="502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Decidir qué información queríamos proporcionar a la empresa, para la extracción de los datos necesarios de la API. 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Solución: 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Comprensión en profundidad de la API para llamar a la variable correcta. 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Gestión de errores en Python a través de la incorporación de condicionales.</a:t>
            </a:r>
            <a:r>
              <a:rPr lang="en-US" b="true" sz="27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686260"/>
            <a:ext cx="7698554" cy="448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Comprensión de la documentación de las API, teniendo cada una diferente sistema para conexión desde Python. 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Solución: 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Registro en las API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Seguimiento del tutorial proporcionado</a:t>
            </a:r>
          </a:p>
          <a:p>
            <a:pPr algn="l" marL="604518" indent="-302259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Seguimiento</a:t>
            </a: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y análisis de la documentación de las API.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232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9327" y="7947014"/>
            <a:ext cx="1544857" cy="1544857"/>
          </a:xfrm>
          <a:custGeom>
            <a:avLst/>
            <a:gdLst/>
            <a:ahLst/>
            <a:cxnLst/>
            <a:rect r="r" b="b" t="t" l="l"/>
            <a:pathLst>
              <a:path h="1544857" w="1544857">
                <a:moveTo>
                  <a:pt x="0" y="0"/>
                </a:moveTo>
                <a:lnTo>
                  <a:pt x="1544857" y="0"/>
                </a:lnTo>
                <a:lnTo>
                  <a:pt x="1544857" y="1544857"/>
                </a:lnTo>
                <a:lnTo>
                  <a:pt x="0" y="1544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91548"/>
            <a:ext cx="9587360" cy="72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76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Reto 3: </a:t>
            </a:r>
            <a:r>
              <a:rPr lang="en-US" sz="4760" b="true">
                <a:solidFill>
                  <a:srgbClr val="27B28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Limpieza de datos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07946"/>
            <a:ext cx="7698554" cy="448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Conseguir generar una BBDD con datos que nos permitan realizar diferentes consultas en ellos en SQL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Solución: 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Eliminación de registros duplicados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Corrección de valores inconsistentes</a:t>
            </a:r>
          </a:p>
          <a:p>
            <a:pPr algn="l" marL="604518" indent="-302259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Conexión y comprobación de los datos en SQL.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52552" y="891548"/>
            <a:ext cx="9587360" cy="1349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76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Reto 4: </a:t>
            </a:r>
            <a:r>
              <a:rPr lang="en-US" sz="4760" b="true">
                <a:solidFill>
                  <a:srgbClr val="27B28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Timming</a:t>
            </a:r>
          </a:p>
          <a:p>
            <a:pPr algn="l">
              <a:lnSpc>
                <a:spcPts val="495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452552" y="2707946"/>
            <a:ext cx="7698554" cy="4981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El plazo marcado precisaba de una buena estrategia para la entrega del proyecto solicitado en tiempo. 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Solución: 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Buena comunicación en el equipo para estar todas alineadas</a:t>
            </a:r>
          </a:p>
          <a:p>
            <a:pPr algn="l" marL="604518" indent="-302259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</a:t>
            </a: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riorización de las actividades para conseguir el objetivo, manteniendo siempre la calidad del análisis.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69705"/>
            <a:ext cx="19005842" cy="10857592"/>
            <a:chOff x="0" y="0"/>
            <a:chExt cx="5005654" cy="28596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5654" cy="2859613"/>
            </a:xfrm>
            <a:custGeom>
              <a:avLst/>
              <a:gdLst/>
              <a:ahLst/>
              <a:cxnLst/>
              <a:rect r="r" b="b" t="t" l="l"/>
              <a:pathLst>
                <a:path h="2859613" w="5005654">
                  <a:moveTo>
                    <a:pt x="0" y="0"/>
                  </a:moveTo>
                  <a:lnTo>
                    <a:pt x="5005654" y="0"/>
                  </a:lnTo>
                  <a:lnTo>
                    <a:pt x="5005654" y="2859613"/>
                  </a:lnTo>
                  <a:lnTo>
                    <a:pt x="0" y="2859613"/>
                  </a:lnTo>
                  <a:close/>
                </a:path>
              </a:pathLst>
            </a:custGeom>
            <a:solidFill>
              <a:srgbClr val="27232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05654" cy="28977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4642694" y="485195"/>
            <a:ext cx="1218125" cy="7217699"/>
            <a:chOff x="0" y="0"/>
            <a:chExt cx="316488" cy="18752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6488" cy="1875274"/>
            </a:xfrm>
            <a:custGeom>
              <a:avLst/>
              <a:gdLst/>
              <a:ahLst/>
              <a:cxnLst/>
              <a:rect r="r" b="b" t="t" l="l"/>
              <a:pathLst>
                <a:path h="1875274" w="316488">
                  <a:moveTo>
                    <a:pt x="316488" y="0"/>
                  </a:moveTo>
                  <a:lnTo>
                    <a:pt x="316488" y="1760974"/>
                  </a:lnTo>
                  <a:lnTo>
                    <a:pt x="158244" y="1875274"/>
                  </a:lnTo>
                  <a:lnTo>
                    <a:pt x="0" y="1760974"/>
                  </a:lnTo>
                  <a:lnTo>
                    <a:pt x="0" y="0"/>
                  </a:lnTo>
                  <a:lnTo>
                    <a:pt x="316488" y="0"/>
                  </a:lnTo>
                  <a:close/>
                </a:path>
              </a:pathLst>
            </a:custGeom>
            <a:solidFill>
              <a:srgbClr val="FFF6B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6488" cy="1799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0100" y="3434592"/>
            <a:ext cx="1368544" cy="1349322"/>
            <a:chOff x="0" y="0"/>
            <a:chExt cx="934504" cy="9213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4504" cy="921379"/>
            </a:xfrm>
            <a:custGeom>
              <a:avLst/>
              <a:gdLst/>
              <a:ahLst/>
              <a:cxnLst/>
              <a:rect r="r" b="b" t="t" l="l"/>
              <a:pathLst>
                <a:path h="921379" w="934504">
                  <a:moveTo>
                    <a:pt x="467252" y="0"/>
                  </a:moveTo>
                  <a:cubicBezTo>
                    <a:pt x="209196" y="0"/>
                    <a:pt x="0" y="206258"/>
                    <a:pt x="0" y="460689"/>
                  </a:cubicBezTo>
                  <a:cubicBezTo>
                    <a:pt x="0" y="715121"/>
                    <a:pt x="209196" y="921379"/>
                    <a:pt x="467252" y="921379"/>
                  </a:cubicBezTo>
                  <a:cubicBezTo>
                    <a:pt x="725308" y="921379"/>
                    <a:pt x="934504" y="715121"/>
                    <a:pt x="934504" y="460689"/>
                  </a:cubicBezTo>
                  <a:cubicBezTo>
                    <a:pt x="934504" y="206258"/>
                    <a:pt x="725308" y="0"/>
                    <a:pt x="467252" y="0"/>
                  </a:cubicBezTo>
                  <a:close/>
                </a:path>
              </a:pathLst>
            </a:custGeom>
            <a:solidFill>
              <a:srgbClr val="FFF6BB"/>
            </a:solidFill>
            <a:ln w="5715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87610" y="19704"/>
              <a:ext cx="759285" cy="815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01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421436" y="3756266"/>
            <a:ext cx="5660640" cy="71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8"/>
              </a:lnSpc>
            </a:pPr>
            <a:r>
              <a:rPr lang="en-US" sz="1677">
                <a:solidFill>
                  <a:srgbClr val="2C2C2C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En 2020 se produce un incremento de las reproducciones de aprox. 7 veces respecto al año anterior</a:t>
            </a:r>
          </a:p>
        </p:txBody>
      </p:sp>
      <p:grpSp>
        <p:nvGrpSpPr>
          <p:cNvPr name="Group 12" id="12"/>
          <p:cNvGrpSpPr/>
          <p:nvPr/>
        </p:nvGrpSpPr>
        <p:grpSpPr>
          <a:xfrm rot="-5400000">
            <a:off x="4642694" y="1915107"/>
            <a:ext cx="1218125" cy="7217699"/>
            <a:chOff x="0" y="0"/>
            <a:chExt cx="316488" cy="18752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6488" cy="1875274"/>
            </a:xfrm>
            <a:custGeom>
              <a:avLst/>
              <a:gdLst/>
              <a:ahLst/>
              <a:cxnLst/>
              <a:rect r="r" b="b" t="t" l="l"/>
              <a:pathLst>
                <a:path h="1875274" w="316488">
                  <a:moveTo>
                    <a:pt x="316488" y="0"/>
                  </a:moveTo>
                  <a:lnTo>
                    <a:pt x="316488" y="1760974"/>
                  </a:lnTo>
                  <a:lnTo>
                    <a:pt x="158244" y="1875274"/>
                  </a:lnTo>
                  <a:lnTo>
                    <a:pt x="0" y="1760974"/>
                  </a:lnTo>
                  <a:lnTo>
                    <a:pt x="0" y="0"/>
                  </a:lnTo>
                  <a:lnTo>
                    <a:pt x="316488" y="0"/>
                  </a:lnTo>
                  <a:close/>
                </a:path>
              </a:pathLst>
            </a:custGeom>
            <a:solidFill>
              <a:srgbClr val="CDECA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16488" cy="1799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0100" y="4812489"/>
            <a:ext cx="1368544" cy="1349322"/>
            <a:chOff x="0" y="0"/>
            <a:chExt cx="934504" cy="92137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34504" cy="921379"/>
            </a:xfrm>
            <a:custGeom>
              <a:avLst/>
              <a:gdLst/>
              <a:ahLst/>
              <a:cxnLst/>
              <a:rect r="r" b="b" t="t" l="l"/>
              <a:pathLst>
                <a:path h="921379" w="934504">
                  <a:moveTo>
                    <a:pt x="467252" y="0"/>
                  </a:moveTo>
                  <a:cubicBezTo>
                    <a:pt x="209196" y="0"/>
                    <a:pt x="0" y="206258"/>
                    <a:pt x="0" y="460689"/>
                  </a:cubicBezTo>
                  <a:cubicBezTo>
                    <a:pt x="0" y="715121"/>
                    <a:pt x="209196" y="921379"/>
                    <a:pt x="467252" y="921379"/>
                  </a:cubicBezTo>
                  <a:cubicBezTo>
                    <a:pt x="725308" y="921379"/>
                    <a:pt x="934504" y="715121"/>
                    <a:pt x="934504" y="460689"/>
                  </a:cubicBezTo>
                  <a:cubicBezTo>
                    <a:pt x="934504" y="206258"/>
                    <a:pt x="725308" y="0"/>
                    <a:pt x="467252" y="0"/>
                  </a:cubicBezTo>
                  <a:close/>
                </a:path>
              </a:pathLst>
            </a:custGeom>
            <a:solidFill>
              <a:srgbClr val="CDECAC"/>
            </a:solidFill>
            <a:ln w="5715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87610" y="19704"/>
              <a:ext cx="759285" cy="815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02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421436" y="5170970"/>
            <a:ext cx="5660640" cy="71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8"/>
              </a:lnSpc>
            </a:pPr>
            <a:r>
              <a:rPr lang="en-US" sz="1677">
                <a:solidFill>
                  <a:srgbClr val="2C2C2C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En 2021 se produce un descenso de las reproducciones respecto a 2020 y no se consigue superar ese dato hasta 2023.</a:t>
            </a:r>
          </a:p>
        </p:txBody>
      </p:sp>
      <p:grpSp>
        <p:nvGrpSpPr>
          <p:cNvPr name="Group 19" id="19"/>
          <p:cNvGrpSpPr/>
          <p:nvPr/>
        </p:nvGrpSpPr>
        <p:grpSpPr>
          <a:xfrm rot="-5400000">
            <a:off x="4690319" y="3418450"/>
            <a:ext cx="1218125" cy="7217699"/>
            <a:chOff x="0" y="0"/>
            <a:chExt cx="316488" cy="187527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16488" cy="1875274"/>
            </a:xfrm>
            <a:custGeom>
              <a:avLst/>
              <a:gdLst/>
              <a:ahLst/>
              <a:cxnLst/>
              <a:rect r="r" b="b" t="t" l="l"/>
              <a:pathLst>
                <a:path h="1875274" w="316488">
                  <a:moveTo>
                    <a:pt x="316488" y="0"/>
                  </a:moveTo>
                  <a:lnTo>
                    <a:pt x="316488" y="1760974"/>
                  </a:lnTo>
                  <a:lnTo>
                    <a:pt x="158244" y="1875274"/>
                  </a:lnTo>
                  <a:lnTo>
                    <a:pt x="0" y="1760974"/>
                  </a:lnTo>
                  <a:lnTo>
                    <a:pt x="0" y="0"/>
                  </a:lnTo>
                  <a:lnTo>
                    <a:pt x="316488" y="0"/>
                  </a:lnTo>
                  <a:close/>
                </a:path>
              </a:pathLst>
            </a:custGeom>
            <a:solidFill>
              <a:srgbClr val="69CBB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16488" cy="1799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0100" y="6352639"/>
            <a:ext cx="1368544" cy="1349322"/>
            <a:chOff x="0" y="0"/>
            <a:chExt cx="934504" cy="92137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34504" cy="921379"/>
            </a:xfrm>
            <a:custGeom>
              <a:avLst/>
              <a:gdLst/>
              <a:ahLst/>
              <a:cxnLst/>
              <a:rect r="r" b="b" t="t" l="l"/>
              <a:pathLst>
                <a:path h="921379" w="934504">
                  <a:moveTo>
                    <a:pt x="467252" y="0"/>
                  </a:moveTo>
                  <a:cubicBezTo>
                    <a:pt x="209196" y="0"/>
                    <a:pt x="0" y="206258"/>
                    <a:pt x="0" y="460689"/>
                  </a:cubicBezTo>
                  <a:cubicBezTo>
                    <a:pt x="0" y="715121"/>
                    <a:pt x="209196" y="921379"/>
                    <a:pt x="467252" y="921379"/>
                  </a:cubicBezTo>
                  <a:cubicBezTo>
                    <a:pt x="725308" y="921379"/>
                    <a:pt x="934504" y="715121"/>
                    <a:pt x="934504" y="460689"/>
                  </a:cubicBezTo>
                  <a:cubicBezTo>
                    <a:pt x="934504" y="206258"/>
                    <a:pt x="725308" y="0"/>
                    <a:pt x="467252" y="0"/>
                  </a:cubicBezTo>
                  <a:close/>
                </a:path>
              </a:pathLst>
            </a:custGeom>
            <a:solidFill>
              <a:srgbClr val="69CBB0"/>
            </a:solidFill>
            <a:ln w="5715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87610" y="19704"/>
              <a:ext cx="759285" cy="815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03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421436" y="6698125"/>
            <a:ext cx="5660640" cy="71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8"/>
              </a:lnSpc>
            </a:pPr>
            <a:r>
              <a:rPr lang="en-US" sz="1677">
                <a:solidFill>
                  <a:srgbClr val="2C2C2C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Aún con el bache en 2021-2022 la tendencia de reproducciones ha sido creciente hasta llegar a 86b en 2024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00100" y="10053321"/>
            <a:ext cx="5660640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2C2C2C"/>
                </a:solidFill>
                <a:latin typeface="Open Sans"/>
                <a:ea typeface="Open Sans"/>
                <a:cs typeface="Open Sans"/>
                <a:sym typeface="Open Sans"/>
              </a:rPr>
              <a:t>*Media de reproducciones entre 2019-2024. Fuente LastFm y Spotipy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10452" y="1443028"/>
            <a:ext cx="8671470" cy="8517211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3641305" y="307800"/>
            <a:ext cx="9091389" cy="73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80"/>
              </a:lnSpc>
            </a:pPr>
            <a:r>
              <a:rPr lang="en-US" sz="4343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Evolución reproducciones Last.fm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10452" y="2420552"/>
            <a:ext cx="8671470" cy="79009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779" y="-585290"/>
            <a:ext cx="18428779" cy="11457580"/>
          </a:xfrm>
          <a:custGeom>
            <a:avLst/>
            <a:gdLst/>
            <a:ahLst/>
            <a:cxnLst/>
            <a:rect r="r" b="b" t="t" l="l"/>
            <a:pathLst>
              <a:path h="11457580" w="18428779">
                <a:moveTo>
                  <a:pt x="0" y="0"/>
                </a:moveTo>
                <a:lnTo>
                  <a:pt x="18428779" y="0"/>
                </a:lnTo>
                <a:lnTo>
                  <a:pt x="18428779" y="11457580"/>
                </a:lnTo>
                <a:lnTo>
                  <a:pt x="0" y="1145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81" r="0" b="-35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10749" y="1028700"/>
            <a:ext cx="1787901" cy="1787901"/>
          </a:xfrm>
          <a:custGeom>
            <a:avLst/>
            <a:gdLst/>
            <a:ahLst/>
            <a:cxnLst/>
            <a:rect r="r" b="b" t="t" l="l"/>
            <a:pathLst>
              <a:path h="1787901" w="1787901">
                <a:moveTo>
                  <a:pt x="0" y="0"/>
                </a:moveTo>
                <a:lnTo>
                  <a:pt x="1787901" y="0"/>
                </a:lnTo>
                <a:lnTo>
                  <a:pt x="1787901" y="1787901"/>
                </a:lnTo>
                <a:lnTo>
                  <a:pt x="0" y="1787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31313" y="1028700"/>
            <a:ext cx="1696253" cy="1696253"/>
          </a:xfrm>
          <a:custGeom>
            <a:avLst/>
            <a:gdLst/>
            <a:ahLst/>
            <a:cxnLst/>
            <a:rect r="r" b="b" t="t" l="l"/>
            <a:pathLst>
              <a:path h="1696253" w="1696253">
                <a:moveTo>
                  <a:pt x="0" y="0"/>
                </a:moveTo>
                <a:lnTo>
                  <a:pt x="1696254" y="0"/>
                </a:lnTo>
                <a:lnTo>
                  <a:pt x="1696254" y="1696253"/>
                </a:lnTo>
                <a:lnTo>
                  <a:pt x="0" y="16962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30302" y="3094215"/>
            <a:ext cx="8827395" cy="3895088"/>
          </a:xfrm>
          <a:custGeom>
            <a:avLst/>
            <a:gdLst/>
            <a:ahLst/>
            <a:cxnLst/>
            <a:rect r="r" b="b" t="t" l="l"/>
            <a:pathLst>
              <a:path h="3895088" w="8827395">
                <a:moveTo>
                  <a:pt x="0" y="0"/>
                </a:moveTo>
                <a:lnTo>
                  <a:pt x="8827396" y="0"/>
                </a:lnTo>
                <a:lnTo>
                  <a:pt x="8827396" y="3895088"/>
                </a:lnTo>
                <a:lnTo>
                  <a:pt x="0" y="3895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41240" y="6207336"/>
            <a:ext cx="7664741" cy="129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81"/>
              </a:lnSpc>
            </a:pPr>
            <a:r>
              <a:rPr lang="en-US" sz="8224" spc="41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2019 - 2024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DAGeN0obDcY</dc:identifier>
  <dcterms:modified xsi:type="dcterms:W3CDTF">2011-08-01T06:04:30Z</dcterms:modified>
  <cp:revision>1</cp:revision>
  <dc:title>MVSIC</dc:title>
</cp:coreProperties>
</file>